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  <p:sldMasterId id="2147483742" r:id="rId2"/>
  </p:sldMasterIdLst>
  <p:notesMasterIdLst>
    <p:notesMasterId r:id="rId55"/>
  </p:notesMasterIdLst>
  <p:handoutMasterIdLst>
    <p:handoutMasterId r:id="rId56"/>
  </p:handoutMasterIdLst>
  <p:sldIdLst>
    <p:sldId id="256" r:id="rId3"/>
    <p:sldId id="457" r:id="rId4"/>
    <p:sldId id="456" r:id="rId5"/>
    <p:sldId id="460" r:id="rId6"/>
    <p:sldId id="395" r:id="rId7"/>
    <p:sldId id="358" r:id="rId8"/>
    <p:sldId id="359" r:id="rId9"/>
    <p:sldId id="278" r:id="rId10"/>
    <p:sldId id="259" r:id="rId11"/>
    <p:sldId id="372" r:id="rId12"/>
    <p:sldId id="389" r:id="rId13"/>
    <p:sldId id="391" r:id="rId14"/>
    <p:sldId id="397" r:id="rId15"/>
    <p:sldId id="398" r:id="rId16"/>
    <p:sldId id="399" r:id="rId17"/>
    <p:sldId id="393" r:id="rId18"/>
    <p:sldId id="392" r:id="rId19"/>
    <p:sldId id="390" r:id="rId20"/>
    <p:sldId id="408" r:id="rId21"/>
    <p:sldId id="423" r:id="rId22"/>
    <p:sldId id="433" r:id="rId23"/>
    <p:sldId id="434" r:id="rId24"/>
    <p:sldId id="429" r:id="rId25"/>
    <p:sldId id="435" r:id="rId26"/>
    <p:sldId id="430" r:id="rId27"/>
    <p:sldId id="431" r:id="rId28"/>
    <p:sldId id="432" r:id="rId29"/>
    <p:sldId id="427" r:id="rId30"/>
    <p:sldId id="436" r:id="rId31"/>
    <p:sldId id="263" r:id="rId32"/>
    <p:sldId id="437" r:id="rId33"/>
    <p:sldId id="265" r:id="rId34"/>
    <p:sldId id="266" r:id="rId35"/>
    <p:sldId id="269" r:id="rId36"/>
    <p:sldId id="275" r:id="rId37"/>
    <p:sldId id="426" r:id="rId38"/>
    <p:sldId id="424" r:id="rId39"/>
    <p:sldId id="439" r:id="rId40"/>
    <p:sldId id="438" r:id="rId41"/>
    <p:sldId id="443" r:id="rId42"/>
    <p:sldId id="444" r:id="rId43"/>
    <p:sldId id="442" r:id="rId44"/>
    <p:sldId id="445" r:id="rId45"/>
    <p:sldId id="462" r:id="rId46"/>
    <p:sldId id="446" r:id="rId47"/>
    <p:sldId id="440" r:id="rId48"/>
    <p:sldId id="448" r:id="rId49"/>
    <p:sldId id="461" r:id="rId50"/>
    <p:sldId id="458" r:id="rId51"/>
    <p:sldId id="459" r:id="rId52"/>
    <p:sldId id="447" r:id="rId53"/>
    <p:sldId id="422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78" autoAdjust="0"/>
    <p:restoredTop sz="92195" autoAdjust="0"/>
  </p:normalViewPr>
  <p:slideViewPr>
    <p:cSldViewPr snapToGrid="0" snapToObjects="1">
      <p:cViewPr varScale="1">
        <p:scale>
          <a:sx n="81" d="100"/>
          <a:sy n="81" d="100"/>
        </p:scale>
        <p:origin x="216" y="5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1/25/22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1/25/22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81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JPD: Pareto</a:t>
            </a:r>
            <a:r>
              <a:rPr lang="en-US" baseline="0" dirty="0"/>
              <a:t> efficient = all of them; SW max = (3,3), DSE is defect-defect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40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JPD: Mention we can find minimax-optimal</a:t>
            </a:r>
            <a:r>
              <a:rPr lang="en-US" baseline="0" dirty="0"/>
              <a:t> (and thus 2P zero-sum Nash) in PTIME, in two lectures via e.g. LP solving, but not for general games (PPAD-c for Nash even for 2P non-zero-sum).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9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NE:  (Left,</a:t>
            </a:r>
            <a:r>
              <a:rPr lang="en-US" baseline="0" dirty="0"/>
              <a:t> Up) or (Right, Down) or ((0.5Left, 0.5Right), (0.5Up, 0.5Down))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96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PPAD</a:t>
            </a:r>
            <a:r>
              <a:rPr lang="en-US" baseline="0" dirty="0"/>
              <a:t>-c vs NP-c:   recall, every game has a Nash Equilibrium!  This is unlike NP-c problems like SAT where we’re asking if/if not </a:t>
            </a:r>
            <a:r>
              <a:rPr lang="en-US" baseline="0" dirty="0" err="1"/>
              <a:t>satisfiable</a:t>
            </a:r>
            <a:r>
              <a:rPr lang="en-US" baseline="0" dirty="0"/>
              <a:t>.  Different analysis used, weaker than NP-c.  Could be that P = PPAD != NP.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22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66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United Kingdom</a:t>
            </a:r>
            <a:r>
              <a:rPr lang="en-US" baseline="0" dirty="0"/>
              <a:t>    </a:t>
            </a:r>
            <a:r>
              <a:rPr lang="en-US" dirty="0"/>
              <a:t>National Health </a:t>
            </a:r>
            <a:r>
              <a:rPr lang="en-US" b="0" dirty="0"/>
              <a:t>Service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National Living Donor Kidney Sharing Schemes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67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NYTimes – 2012</a:t>
            </a:r>
          </a:p>
          <a:p>
            <a:r>
              <a:rPr lang="en-US" dirty="0"/>
              <a:t>University of Alabama at Birmingham -- 2018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B4423-9CB5-9840-9C4E-3B0C1F087D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64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B4423-9CB5-9840-9C4E-3B0C1F087D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66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55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81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76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7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D21E-9C87-8947-8215-EEFEEBC5B522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83E1-66FD-8046-930E-6ED3C53E4403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2C823-577E-E941-B55B-37AF4AED2CC6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2219E9-76C2-C44B-9C3F-A145E2BB1B9B}" type="datetime1">
              <a:rPr lang="en-US" smtClean="0"/>
              <a:t>1/25/22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Dickerson - CMSC498T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F96D39-0265-F94F-B522-AB98B018A0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8242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D044-935D-D049-9E9C-CCD6106C7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F9A87-B9B3-3040-8A44-09872A1FD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C36E8-E8FE-1D46-BFC8-D942D4AD1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E71B-D373-CC4F-A226-5F62807D8C37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27C62-56B2-2940-9FDE-BA8F84232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2F904-3245-CF4E-AEEE-35A423698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85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1EE7-E4FC-0045-B192-6F77811F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0418E-D9F4-C340-9B3A-03BF891C4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3BE3B-B5D1-BF41-A8A0-771F0D24C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F404C-1EE1-324B-B0F8-BEBF8FA31EA4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D9483-C7C8-DE4F-89A2-C24FDA8A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2D69A-6AF2-984F-8443-372DA5391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54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9AC65-FB4A-A84C-9B9E-759E1BB2B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5FC41-811F-BE40-88E4-8AAFC606C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108FD-D6C8-5046-A5DC-40C1808EF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997A9-FAB2-4744-AE43-4E08A2EDA2FA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A4B8-E9BE-AE42-B4A9-96027489E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FDBCB-FC4B-DC4B-86FA-4EB18A09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87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BE71-8123-404E-A233-A3BA0ECB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811E7-4C64-6240-8FBA-697A80E17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FCFAB-9153-7E49-A3B1-5F0B81CE1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15DA3-FC28-664E-8BF1-0B919FA6D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D5565-893F-D149-9E23-B3EA1288C41D}" type="datetime1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45D51-1A0E-E849-8AE8-8E95C1AA6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7D0A0-DC82-B641-8EF7-6148C37E8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80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C0F53-283B-6044-A2B3-947578AA8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152BB-9B83-3049-9AE6-DB26D9F49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2E7F2-AF20-8640-AF63-099B2E44A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99FD7E-38C9-3043-A324-F86A17A8B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17B9A8-D9F4-2F48-8374-A51999E49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5566FA-E694-FA4A-9FCC-037FBB06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6D46-FC8E-AD4A-A0CC-F1BFCE4ACF8A}" type="datetime1">
              <a:rPr lang="en-US" smtClean="0"/>
              <a:t>1/25/22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144936-8D27-C34A-9F27-D6876590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A9E19-DE1B-A44D-AB69-2A51B635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03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6F73E-62FA-4247-BFA6-E0BDBB06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D50760-A180-B94C-913E-F1A4F65AB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F8BD-7031-D44F-A942-147096DED4FF}" type="datetime1">
              <a:rPr lang="en-US" smtClean="0"/>
              <a:t>1/25/22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99C57-30EB-804B-B601-5E55C5028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D6419-FAB9-7D48-9A50-F5445DA2E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55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42CF9-E0D7-784F-8E8D-2542B50C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9CA00-8ED6-7248-BCB5-B7DD6466B75F}" type="datetime1">
              <a:rPr lang="en-US" smtClean="0"/>
              <a:t>1/25/22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CF4A0A-E744-4340-9A41-BE358E539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BD494-1595-0F44-B1C6-F9CE8CF56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19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C180-0302-C449-A48C-7F7C68168428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D7925-34FE-C54F-A43E-7A4652B3D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B516F-C1EE-1944-A604-F2141C278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5DACD-7482-4040-8D9D-03D3C8B54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863059-43C4-7745-A880-FA993E51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13FC-97DC-6346-A08A-B063E2D6A447}" type="datetime1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8995D-DA99-9640-AA8C-6218E3CB2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91E77-5C72-E44D-8ACE-3535CCDE2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3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3F290-49D1-354B-A400-97DAE66E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98062E-D56F-7D41-AE8F-2F5163C301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A72D3A-2BFE-9440-B483-256EFDED1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FF529-7133-B541-83DA-E434F1640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918C2-52FD-8342-9D42-A075CF892AC6}" type="datetime1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38846-D96D-B744-804A-20793BAEF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8425A-0ADF-9F49-B5CD-3FE7FA020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68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8E607-ED76-D844-9BEB-FE31EA8BF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CB3706-7BB5-1C40-9011-9D2D5BB85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3EC1E-2C94-4042-A399-2B05802F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34F6A-F3FB-B54A-A3D8-B232F82C8E07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093FC-A087-1045-A86F-5854F951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CDCE0-FCAB-D54F-8EBF-C59D01C39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792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AAC92-760E-5746-A871-2616F43B3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7E32B0-B137-7740-8095-91928D3E7A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DE7CF-F816-7848-9CDE-313BC7B2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C4EC-69B9-8142-B214-787CD2BD8397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24E66-0E4C-FD46-B9E1-EE953AD5D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3A30B-2D96-3942-B181-19FF761B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6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C8612-C726-9B4F-AB13-BA2AA3861BE3}" type="datetime1">
              <a:rPr lang="en-US" smtClean="0"/>
              <a:t>1/25/22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5528-2C34-6049-9FF4-927BC4F66953}" type="datetime1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BE80-33A3-8543-AB16-8AC5BD49F034}" type="datetime1">
              <a:rPr lang="en-US" smtClean="0"/>
              <a:t>1/25/22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1EAD-F9F6-1A4C-B7B0-0D60AFA7C9E1}" type="datetime1">
              <a:rPr lang="en-US" smtClean="0"/>
              <a:t>1/25/22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7272-142F-D843-BA79-46061D9B398F}" type="datetime1">
              <a:rPr lang="en-US" smtClean="0"/>
              <a:t>1/25/22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0F48-D150-4E4E-B6BE-618931C18228}" type="datetime1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5E149-C9F4-0649-83B6-142B4D3D8650}" type="datetime1">
              <a:rPr lang="en-US" smtClean="0"/>
              <a:t>1/25/22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831F91EF-439B-C748-954E-A4A43C8FF337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Dickerson - CMSC498T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12FFEA-3A38-F049-8C4F-278D51A82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63DA7-AD58-B74A-9DAD-60B703B33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B324A-ADFE-9D4D-BCFA-DF85E92D4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D7673-9346-7D44-A0EC-94DA0B1CE417}" type="datetime1">
              <a:rPr lang="en-US" smtClean="0"/>
              <a:t>1/25/22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081F1-F5C3-F543-B94E-6A5BD9F9C7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Dickerson - CMSC498T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BA6E4-97AA-5544-AF72-A77882BA1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3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35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39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39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314" y="353700"/>
            <a:ext cx="10363200" cy="3503141"/>
          </a:xfrm>
        </p:spPr>
        <p:txBody>
          <a:bodyPr/>
          <a:lstStyle/>
          <a:p>
            <a:r>
              <a:rPr lang="en-US" dirty="0"/>
              <a:t>Mechanism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4314" y="3554368"/>
            <a:ext cx="9144000" cy="914400"/>
          </a:xfrm>
        </p:spPr>
        <p:txBody>
          <a:bodyPr/>
          <a:lstStyle/>
          <a:p>
            <a:r>
              <a:rPr lang="en-US" dirty="0"/>
              <a:t>John P Dickerson &amp; Marina </a:t>
            </a:r>
            <a:r>
              <a:rPr lang="en-US" dirty="0" err="1"/>
              <a:t>Knittel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1704" y="5080697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 – 01/26/2022</a:t>
            </a:r>
          </a:p>
          <a:p>
            <a:endParaRPr lang="en-US" sz="1600" b="1" dirty="0"/>
          </a:p>
          <a:p>
            <a:r>
              <a:rPr lang="en-US" sz="1600" b="1" dirty="0"/>
              <a:t>CMSC498T</a:t>
            </a:r>
          </a:p>
          <a:p>
            <a:r>
              <a:rPr lang="en-US" sz="1600" b="1" dirty="0"/>
              <a:t>Mondays &amp; Wednesdays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830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  <a:r>
              <a:rPr lang="en-US"/>
              <a:t>: Kidney </a:t>
            </a:r>
            <a:r>
              <a:rPr lang="en-US" dirty="0"/>
              <a:t>Exchange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762066"/>
            <a:ext cx="10160000" cy="3668898"/>
          </a:xfrm>
        </p:spPr>
        <p:txBody>
          <a:bodyPr>
            <a:noAutofit/>
          </a:bodyPr>
          <a:lstStyle/>
          <a:p>
            <a:r>
              <a:rPr lang="en-US" sz="2400" dirty="0"/>
              <a:t>What is the “best” matching objective?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Maximize matches right now or over time?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Maximize transplants or matches?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Prioritization schemes (i.e. fairness)?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Modeling choices?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Incentives? Ethics? Legality?</a:t>
            </a:r>
            <a:endParaRPr lang="en-US" sz="2400" b="0" dirty="0"/>
          </a:p>
          <a:p>
            <a:r>
              <a:rPr lang="en-US" sz="2400" b="0" dirty="0"/>
              <a:t>Can we design a mechanism that </a:t>
            </a:r>
            <a:r>
              <a:rPr lang="en-US" sz="2400" dirty="0">
                <a:solidFill>
                  <a:schemeClr val="tx2"/>
                </a:solidFill>
              </a:rPr>
              <a:t>performs well in practice</a:t>
            </a:r>
            <a:r>
              <a:rPr lang="en-US" sz="2400" b="0" dirty="0"/>
              <a:t>, is </a:t>
            </a:r>
            <a:r>
              <a:rPr lang="en-US" sz="2400" dirty="0">
                <a:solidFill>
                  <a:schemeClr val="tx2"/>
                </a:solidFill>
              </a:rPr>
              <a:t>computationally tractable</a:t>
            </a:r>
            <a:r>
              <a:rPr lang="en-US" sz="2400" b="0" dirty="0"/>
              <a:t>, and is </a:t>
            </a:r>
            <a:r>
              <a:rPr lang="en-US" sz="2400" dirty="0">
                <a:solidFill>
                  <a:schemeClr val="tx2"/>
                </a:solidFill>
              </a:rPr>
              <a:t>understandable by humans</a:t>
            </a:r>
            <a:r>
              <a:rPr lang="en-US" sz="2400" b="0" dirty="0"/>
              <a:t>?</a:t>
            </a:r>
          </a:p>
          <a:p>
            <a:pPr lvl="1"/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 descr="Screen Shot 2015-12-03 at 11.59.0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420" y="1129646"/>
            <a:ext cx="3970291" cy="1632420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0" name="Picture 9" descr="question-marks.png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colorTemperature colorTemp="10957"/>
                    </a14:imgEffect>
                    <a14:imgEffect>
                      <a14:saturation sat="9600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16852">
            <a:off x="8525340" y="1556540"/>
            <a:ext cx="1265194" cy="102444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1FBDA-87AA-6A41-9231-498095254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9375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498502"/>
            <a:ext cx="9144001" cy="13256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Techniques we’ll use</a:t>
            </a:r>
            <a:br>
              <a:rPr lang="en-US" dirty="0"/>
            </a:br>
            <a:r>
              <a:rPr lang="en-US" sz="2200" i="1" dirty="0">
                <a:solidFill>
                  <a:schemeClr val="bg1">
                    <a:lumMod val="50000"/>
                  </a:schemeClr>
                </a:solidFill>
              </a:rPr>
              <a:t>(Next three lectures will cover these, </a:t>
            </a:r>
            <a:br>
              <a:rPr lang="en-US" sz="2200" i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200" i="1" dirty="0">
                <a:solidFill>
                  <a:schemeClr val="bg1">
                    <a:lumMod val="50000"/>
                  </a:schemeClr>
                </a:solidFill>
              </a:rPr>
              <a:t>In the context of Mechanism Design)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EF381-5A3D-D643-AB6F-B3A1B8F3B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2115159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Combinatorial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Combinatorial optimization lets us select the </a:t>
            </a:r>
            <a:r>
              <a:rPr lang="en-US" dirty="0">
                <a:solidFill>
                  <a:schemeClr val="tx2"/>
                </a:solidFill>
              </a:rPr>
              <a:t>“best element”</a:t>
            </a:r>
            <a:r>
              <a:rPr lang="en-US" dirty="0"/>
              <a:t> from a set of elements.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chemeClr val="tx2"/>
                </a:solidFill>
              </a:rPr>
              <a:t>PTIME</a:t>
            </a:r>
            <a:r>
              <a:rPr lang="en-US" dirty="0"/>
              <a:t> 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Some forms of matching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 zero-sum Nash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Compact LPs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chemeClr val="tx2"/>
                </a:solidFill>
              </a:rPr>
              <a:t>PPAD-</a:t>
            </a:r>
            <a:r>
              <a:rPr lang="en-US" dirty="0"/>
              <a:t> or </a:t>
            </a:r>
            <a:r>
              <a:rPr lang="en-US" dirty="0">
                <a:solidFill>
                  <a:schemeClr val="tx2"/>
                </a:solidFill>
              </a:rPr>
              <a:t>NP-hard</a:t>
            </a:r>
            <a:r>
              <a:rPr lang="en-US" dirty="0"/>
              <a:t> 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More complex forms of matching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Many equilibrium computations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chemeClr val="tx2"/>
                </a:solidFill>
              </a:rPr>
              <a:t>&gt; NP-hard</a:t>
            </a:r>
            <a:r>
              <a:rPr lang="en-US" dirty="0"/>
              <a:t> 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Randomizing over a set of all feasible </a:t>
            </a:r>
            <a:r>
              <a:rPr lang="en-US" i="1" dirty="0"/>
              <a:t>X</a:t>
            </a:r>
            <a:r>
              <a:rPr lang="en-US" dirty="0"/>
              <a:t>, where all feasible </a:t>
            </a:r>
            <a:r>
              <a:rPr lang="en-US" i="1" dirty="0"/>
              <a:t>X</a:t>
            </a:r>
            <a:r>
              <a:rPr lang="en-US" dirty="0"/>
              <a:t> must be enumerated (#P-complete)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41251-B75F-6A4C-BE20-68071CCF0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39132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C.O. for Kidney Exchange:</a:t>
            </a:r>
            <a:br>
              <a:rPr lang="en-US" dirty="0"/>
            </a:br>
            <a:r>
              <a:rPr lang="en-US" dirty="0"/>
              <a:t>The Edge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Binary variable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dirty="0"/>
              <a:t> for each edge from </a:t>
            </a:r>
            <a:r>
              <a:rPr lang="en-US" b="0" i="1" dirty="0" err="1"/>
              <a:t>i</a:t>
            </a:r>
            <a:r>
              <a:rPr lang="en-US" b="0" dirty="0"/>
              <a:t> to </a:t>
            </a:r>
            <a:r>
              <a:rPr lang="en-US" b="0" i="1" dirty="0"/>
              <a:t>j</a:t>
            </a:r>
          </a:p>
          <a:p>
            <a:r>
              <a:rPr lang="en-US" b="1" dirty="0"/>
              <a:t>Maximize</a:t>
            </a:r>
            <a:endParaRPr lang="en-US" dirty="0"/>
          </a:p>
          <a:p>
            <a:r>
              <a:rPr lang="en-US" b="1" dirty="0"/>
              <a:t>	</a:t>
            </a:r>
            <a:r>
              <a:rPr lang="en-US" b="0" i="1" dirty="0"/>
              <a:t>u</a:t>
            </a:r>
            <a:r>
              <a:rPr lang="en-US" b="0" dirty="0"/>
              <a:t>(</a:t>
            </a:r>
            <a:r>
              <a:rPr lang="en-US" b="0" i="1" dirty="0"/>
              <a:t>M</a:t>
            </a:r>
            <a:r>
              <a:rPr lang="en-US" b="0" dirty="0"/>
              <a:t>) = </a:t>
            </a:r>
            <a:r>
              <a:rPr lang="en-US" b="0" dirty="0" err="1"/>
              <a:t>Σ</a:t>
            </a:r>
            <a:r>
              <a:rPr lang="en-US" b="0" dirty="0"/>
              <a:t> </a:t>
            </a:r>
            <a:r>
              <a:rPr lang="en-US" b="0" dirty="0" err="1"/>
              <a:t>w</a:t>
            </a:r>
            <a:r>
              <a:rPr lang="en-US" b="0" baseline="-25000" dirty="0" err="1"/>
              <a:t>ij</a:t>
            </a:r>
            <a:r>
              <a:rPr lang="en-US" b="0" baseline="-2500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endParaRPr lang="en-US" b="0" i="1" baseline="-25000" dirty="0"/>
          </a:p>
          <a:p>
            <a:r>
              <a:rPr lang="en-US" b="1" dirty="0"/>
              <a:t>Subject to</a:t>
            </a:r>
            <a:endParaRPr lang="en-US" dirty="0"/>
          </a:p>
          <a:p>
            <a:r>
              <a:rPr lang="en-US" b="1" dirty="0"/>
              <a:t>	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i="1" dirty="0"/>
              <a:t> = 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ji</a:t>
            </a:r>
            <a:r>
              <a:rPr lang="en-US" b="0" i="1" dirty="0"/>
              <a:t>			</a:t>
            </a:r>
            <a:r>
              <a:rPr lang="en-US" b="0" dirty="0"/>
              <a:t>for each vertex </a:t>
            </a:r>
            <a:r>
              <a:rPr lang="en-US" b="0" i="1" dirty="0" err="1"/>
              <a:t>i</a:t>
            </a:r>
            <a:endParaRPr lang="en-US" b="0" i="1" dirty="0"/>
          </a:p>
          <a:p>
            <a:r>
              <a:rPr lang="en-US" b="0" i="1" dirty="0"/>
              <a:t>	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i="1" dirty="0"/>
              <a:t> </a:t>
            </a:r>
            <a:r>
              <a:rPr lang="en-US" b="0" dirty="0"/>
              <a:t>≤ 1				for each vertex </a:t>
            </a:r>
            <a:r>
              <a:rPr lang="en-US" b="0" i="1" dirty="0" err="1"/>
              <a:t>i</a:t>
            </a:r>
            <a:endParaRPr lang="en-US" b="0" i="1" dirty="0"/>
          </a:p>
          <a:p>
            <a:r>
              <a:rPr lang="en-US" b="0" i="1" dirty="0"/>
              <a:t>	</a:t>
            </a:r>
            <a:r>
              <a:rPr lang="en-US" b="0" dirty="0"/>
              <a:t>Σ</a:t>
            </a:r>
            <a:r>
              <a:rPr lang="en-US" b="0" baseline="-25000" dirty="0"/>
              <a:t>1≤k≤L </a:t>
            </a:r>
            <a:r>
              <a:rPr lang="en-US" b="0" dirty="0"/>
              <a:t>x</a:t>
            </a:r>
            <a:r>
              <a:rPr lang="en-US" b="0" baseline="-25000" dirty="0"/>
              <a:t>i(k)</a:t>
            </a:r>
            <a:r>
              <a:rPr lang="en-US" b="0" baseline="-25000" dirty="0" err="1"/>
              <a:t>i</a:t>
            </a:r>
            <a:r>
              <a:rPr lang="en-US" b="0" baseline="-25000" dirty="0"/>
              <a:t>(k+1)</a:t>
            </a:r>
            <a:r>
              <a:rPr lang="en-US" b="0" dirty="0"/>
              <a:t> ≤ L-1		for paths </a:t>
            </a:r>
            <a:r>
              <a:rPr lang="en-US" b="0" dirty="0" err="1"/>
              <a:t>i</a:t>
            </a:r>
            <a:r>
              <a:rPr lang="en-US" b="0" dirty="0"/>
              <a:t>(1)…</a:t>
            </a:r>
            <a:r>
              <a:rPr lang="en-US" b="0" dirty="0" err="1"/>
              <a:t>i</a:t>
            </a:r>
            <a:r>
              <a:rPr lang="en-US" b="0" dirty="0"/>
              <a:t>(L+1)</a:t>
            </a:r>
          </a:p>
          <a:p>
            <a:r>
              <a:rPr lang="en-US" b="0" i="1" dirty="0"/>
              <a:t>	 (</a:t>
            </a:r>
            <a:r>
              <a:rPr lang="en-US" sz="1600" b="0" i="1" dirty="0"/>
              <a:t>no path of length L that doesn’t end where it started – cycle cap)</a:t>
            </a:r>
            <a:endParaRPr lang="en-US" b="0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44521" y="1374419"/>
            <a:ext cx="2890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[Abraham et al. 2007]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22400" y="2656002"/>
            <a:ext cx="4713515" cy="1376682"/>
            <a:chOff x="1219200" y="3042919"/>
            <a:chExt cx="4713515" cy="1376682"/>
          </a:xfrm>
        </p:grpSpPr>
        <p:sp>
          <p:nvSpPr>
            <p:cNvPr id="12" name="Oval 11"/>
            <p:cNvSpPr/>
            <p:nvPr/>
          </p:nvSpPr>
          <p:spPr>
            <a:xfrm>
              <a:off x="1219200" y="3853543"/>
              <a:ext cx="1719943" cy="566058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2253343" y="3287486"/>
              <a:ext cx="1915886" cy="566057"/>
            </a:xfrm>
            <a:prstGeom prst="line">
              <a:avLst/>
            </a:prstGeom>
            <a:ln w="28575">
              <a:solidFill>
                <a:schemeClr val="tx2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169229" y="3042919"/>
              <a:ext cx="1763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tx2"/>
                  </a:solidFill>
                </a:rPr>
                <a:t>Flow constraint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BFC6F3-FA76-7E4D-8012-A77D04314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32255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C.O. For Kidney Exchange:</a:t>
            </a:r>
            <a:br>
              <a:rPr lang="en-US" dirty="0"/>
            </a:br>
            <a:r>
              <a:rPr lang="en-US" dirty="0"/>
              <a:t>The Cycle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dirty="0"/>
              <a:t>Binary variable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  <a:r>
              <a:rPr lang="en-US" sz="2400" b="0" dirty="0"/>
              <a:t> for each feasible cycle or chain </a:t>
            </a:r>
            <a:r>
              <a:rPr lang="en-US" sz="2400" b="0" i="1" dirty="0"/>
              <a:t>c</a:t>
            </a:r>
          </a:p>
          <a:p>
            <a:r>
              <a:rPr lang="en-US" sz="2400" dirty="0"/>
              <a:t>Maximize</a:t>
            </a:r>
          </a:p>
          <a:p>
            <a:r>
              <a:rPr lang="en-US" sz="2400" dirty="0"/>
              <a:t>	</a:t>
            </a:r>
            <a:r>
              <a:rPr lang="en-US" sz="2400" b="0" i="1" dirty="0"/>
              <a:t>u</a:t>
            </a:r>
            <a:r>
              <a:rPr lang="en-US" sz="2400" b="0" dirty="0"/>
              <a:t>(</a:t>
            </a:r>
            <a:r>
              <a:rPr lang="en-US" sz="2400" b="0" i="1" dirty="0"/>
              <a:t>M</a:t>
            </a:r>
            <a:r>
              <a:rPr lang="en-US" sz="2400" b="0" dirty="0"/>
              <a:t>) = </a:t>
            </a:r>
            <a:r>
              <a:rPr lang="en-US" sz="2400" b="0" dirty="0" err="1"/>
              <a:t>Σ</a:t>
            </a:r>
            <a:r>
              <a:rPr lang="en-US" sz="2400" b="0" dirty="0"/>
              <a:t> </a:t>
            </a:r>
            <a:r>
              <a:rPr lang="en-US" sz="2400" b="0" i="1" dirty="0" err="1"/>
              <a:t>w</a:t>
            </a:r>
            <a:r>
              <a:rPr lang="en-US" sz="2400" b="0" i="1" baseline="-25000" dirty="0" err="1"/>
              <a:t>c</a:t>
            </a:r>
            <a:r>
              <a:rPr lang="en-US" sz="2400" b="0" i="1" baseline="-25000" dirty="0"/>
              <a:t>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</a:p>
          <a:p>
            <a:r>
              <a:rPr lang="en-US" sz="2400" dirty="0"/>
              <a:t>Subject to</a:t>
            </a:r>
          </a:p>
          <a:p>
            <a:r>
              <a:rPr lang="en-US" sz="2400" dirty="0"/>
              <a:t>	</a:t>
            </a:r>
            <a:r>
              <a:rPr lang="en-US" sz="2400" b="0" dirty="0" err="1"/>
              <a:t>Σ</a:t>
            </a:r>
            <a:r>
              <a:rPr lang="en-US" sz="2400" b="0" i="1" baseline="-25000" dirty="0" err="1"/>
              <a:t>c</a:t>
            </a:r>
            <a:r>
              <a:rPr lang="en-US" sz="2400" b="0" baseline="-25000" dirty="0"/>
              <a:t> : </a:t>
            </a:r>
            <a:r>
              <a:rPr lang="en-US" sz="2400" b="0" i="1" baseline="-25000" dirty="0" err="1"/>
              <a:t>i</a:t>
            </a:r>
            <a:r>
              <a:rPr lang="en-US" sz="2400" b="0" baseline="-25000" dirty="0"/>
              <a:t> in </a:t>
            </a:r>
            <a:r>
              <a:rPr lang="en-US" sz="2400" b="0" i="1" baseline="-25000" dirty="0"/>
              <a:t>c</a:t>
            </a:r>
            <a:r>
              <a:rPr lang="en-US" sz="2400" b="0" dirty="0"/>
              <a:t>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  <a:r>
              <a:rPr lang="en-US" sz="2400" b="0" i="1" dirty="0"/>
              <a:t> </a:t>
            </a:r>
            <a:r>
              <a:rPr lang="en-US" sz="2400" b="0" dirty="0"/>
              <a:t>≤ 1	for each vertex </a:t>
            </a:r>
            <a:r>
              <a:rPr lang="en-US" sz="2400" b="0" i="1" dirty="0" err="1"/>
              <a:t>i</a:t>
            </a:r>
            <a:endParaRPr lang="en-US" sz="2400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67579" y="945962"/>
            <a:ext cx="187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[Roth et al. 2004, 2005,</a:t>
            </a:r>
          </a:p>
          <a:p>
            <a:r>
              <a:rPr lang="en-US" sz="1200" dirty="0"/>
              <a:t> Abraham et al. 2007]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B3B79D-58CA-5046-89E2-1522023A2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80408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C.O. For Kidney Exchange: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Tradeoffs in number of variables, constraints</a:t>
            </a:r>
          </a:p>
          <a:p>
            <a:pPr lvl="1"/>
            <a:r>
              <a:rPr lang="en-US" dirty="0"/>
              <a:t>IP #1: </a:t>
            </a:r>
            <a:r>
              <a:rPr lang="en-US" i="1" dirty="0">
                <a:solidFill>
                  <a:schemeClr val="tx2"/>
                </a:solidFill>
              </a:rPr>
              <a:t>O</a:t>
            </a:r>
            <a:r>
              <a:rPr lang="en-US" dirty="0">
                <a:solidFill>
                  <a:schemeClr val="tx2"/>
                </a:solidFill>
              </a:rPr>
              <a:t>(|</a:t>
            </a:r>
            <a:r>
              <a:rPr lang="en-US" i="1" dirty="0">
                <a:solidFill>
                  <a:schemeClr val="tx2"/>
                </a:solidFill>
              </a:rPr>
              <a:t>E</a:t>
            </a:r>
            <a:r>
              <a:rPr lang="en-US" dirty="0">
                <a:solidFill>
                  <a:schemeClr val="tx2"/>
                </a:solidFill>
              </a:rPr>
              <a:t>|</a:t>
            </a:r>
            <a:r>
              <a:rPr lang="en-US" i="1" baseline="30000" dirty="0">
                <a:solidFill>
                  <a:schemeClr val="tx2"/>
                </a:solidFill>
              </a:rPr>
              <a:t>L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en-US" dirty="0"/>
              <a:t> constraints vs. </a:t>
            </a:r>
            <a:r>
              <a:rPr lang="en-US" i="1" dirty="0">
                <a:solidFill>
                  <a:schemeClr val="accent3"/>
                </a:solidFill>
              </a:rPr>
              <a:t>O</a:t>
            </a:r>
            <a:r>
              <a:rPr lang="en-US" dirty="0">
                <a:solidFill>
                  <a:schemeClr val="accent3"/>
                </a:solidFill>
              </a:rPr>
              <a:t>(|</a:t>
            </a:r>
            <a:r>
              <a:rPr lang="en-US" i="1" dirty="0">
                <a:solidFill>
                  <a:schemeClr val="accent3"/>
                </a:solidFill>
              </a:rPr>
              <a:t>V</a:t>
            </a:r>
            <a:r>
              <a:rPr lang="en-US" dirty="0">
                <a:solidFill>
                  <a:schemeClr val="accent3"/>
                </a:solidFill>
              </a:rPr>
              <a:t>|)</a:t>
            </a:r>
            <a:r>
              <a:rPr lang="en-US" dirty="0"/>
              <a:t> for IP #2</a:t>
            </a:r>
          </a:p>
          <a:p>
            <a:pPr lvl="1"/>
            <a:r>
              <a:rPr lang="en-US" dirty="0"/>
              <a:t>IP #1: </a:t>
            </a:r>
            <a:r>
              <a:rPr lang="en-US" i="1" dirty="0">
                <a:solidFill>
                  <a:schemeClr val="accent3"/>
                </a:solidFill>
              </a:rPr>
              <a:t>O</a:t>
            </a:r>
            <a:r>
              <a:rPr lang="en-US" dirty="0">
                <a:solidFill>
                  <a:schemeClr val="accent3"/>
                </a:solidFill>
              </a:rPr>
              <a:t>(|</a:t>
            </a:r>
            <a:r>
              <a:rPr lang="en-US" i="1" dirty="0">
                <a:solidFill>
                  <a:schemeClr val="accent3"/>
                </a:solidFill>
              </a:rPr>
              <a:t>V</a:t>
            </a:r>
            <a:r>
              <a:rPr lang="en-US" dirty="0">
                <a:solidFill>
                  <a:schemeClr val="accent3"/>
                </a:solidFill>
              </a:rPr>
              <a:t>|</a:t>
            </a:r>
            <a:r>
              <a:rPr lang="en-US" i="1" baseline="30000" dirty="0">
                <a:solidFill>
                  <a:schemeClr val="accent3"/>
                </a:solidFill>
              </a:rPr>
              <a:t>2</a:t>
            </a:r>
            <a:r>
              <a:rPr lang="en-US" dirty="0">
                <a:solidFill>
                  <a:schemeClr val="accent3"/>
                </a:solidFill>
              </a:rPr>
              <a:t>)</a:t>
            </a:r>
            <a:r>
              <a:rPr lang="en-US" dirty="0"/>
              <a:t> variables vs. </a:t>
            </a:r>
            <a:r>
              <a:rPr lang="en-US" i="1" dirty="0">
                <a:solidFill>
                  <a:schemeClr val="tx2"/>
                </a:solidFill>
              </a:rPr>
              <a:t>O</a:t>
            </a:r>
            <a:r>
              <a:rPr lang="en-US" dirty="0">
                <a:solidFill>
                  <a:schemeClr val="tx2"/>
                </a:solidFill>
              </a:rPr>
              <a:t>(|</a:t>
            </a:r>
            <a:r>
              <a:rPr lang="en-US" i="1" dirty="0">
                <a:solidFill>
                  <a:schemeClr val="tx2"/>
                </a:solidFill>
              </a:rPr>
              <a:t>V</a:t>
            </a:r>
            <a:r>
              <a:rPr lang="en-US" dirty="0">
                <a:solidFill>
                  <a:schemeClr val="tx2"/>
                </a:solidFill>
              </a:rPr>
              <a:t>|</a:t>
            </a:r>
            <a:r>
              <a:rPr lang="en-US" i="1" baseline="30000" dirty="0">
                <a:solidFill>
                  <a:schemeClr val="tx2"/>
                </a:solidFill>
              </a:rPr>
              <a:t>L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en-US" dirty="0"/>
              <a:t> for IP #2</a:t>
            </a:r>
          </a:p>
          <a:p>
            <a:r>
              <a:rPr lang="en-US" dirty="0"/>
              <a:t>IP #2’s relaxation is weakly tighter than #1’s.  Quick intuition in one direction: </a:t>
            </a:r>
          </a:p>
          <a:p>
            <a:pPr lvl="1"/>
            <a:r>
              <a:rPr lang="en-US" dirty="0"/>
              <a:t>Take a length L+1 cycle.  #2’s LP relaxation is 0.</a:t>
            </a:r>
          </a:p>
          <a:p>
            <a:pPr lvl="1"/>
            <a:r>
              <a:rPr lang="en-US" dirty="0"/>
              <a:t>#1’s LP relaxation is (</a:t>
            </a:r>
            <a:r>
              <a:rPr lang="en-US" i="1" dirty="0"/>
              <a:t>L</a:t>
            </a:r>
            <a:r>
              <a:rPr lang="en-US" dirty="0"/>
              <a:t>+1)/2   – with ½ on each edge</a:t>
            </a:r>
          </a:p>
          <a:p>
            <a:r>
              <a:rPr lang="en-US" dirty="0"/>
              <a:t>Recent work focuses on balancing tight LP relaxations and model size </a:t>
            </a:r>
            <a:r>
              <a:rPr lang="en-US" sz="1400" b="0" dirty="0"/>
              <a:t>[</a:t>
            </a:r>
            <a:r>
              <a:rPr lang="en-US" sz="1400" b="0" dirty="0" err="1"/>
              <a:t>Constantino</a:t>
            </a:r>
            <a:r>
              <a:rPr lang="en-US" sz="1400" b="0" dirty="0"/>
              <a:t> et al. 2013, </a:t>
            </a:r>
            <a:r>
              <a:rPr lang="en-US" sz="1400" b="0" dirty="0" err="1"/>
              <a:t>Glorie</a:t>
            </a:r>
            <a:r>
              <a:rPr lang="en-US" sz="1400" b="0" dirty="0"/>
              <a:t> et al. 2014, </a:t>
            </a:r>
            <a:r>
              <a:rPr lang="en-US" sz="1400" b="0" dirty="0" err="1"/>
              <a:t>Klimentova</a:t>
            </a:r>
            <a:r>
              <a:rPr lang="en-US" sz="1400" b="0" dirty="0"/>
              <a:t> et al. 2014, </a:t>
            </a:r>
            <a:r>
              <a:rPr lang="en-US" sz="1400" b="0" dirty="0" err="1"/>
              <a:t>Alvelos</a:t>
            </a:r>
            <a:r>
              <a:rPr lang="en-US" sz="1400" b="0" dirty="0"/>
              <a:t> et al. 2015, Anderson et al. 2015, </a:t>
            </a:r>
            <a:r>
              <a:rPr lang="en-US" sz="1400" b="0" dirty="0" err="1"/>
              <a:t>Mak-Hau</a:t>
            </a:r>
            <a:r>
              <a:rPr lang="en-US" sz="1400" b="0" dirty="0"/>
              <a:t> 2015, </a:t>
            </a:r>
            <a:r>
              <a:rPr lang="en-US" sz="1400" b="0" dirty="0" err="1"/>
              <a:t>Manlove&amp;O’Malley</a:t>
            </a:r>
            <a:r>
              <a:rPr lang="en-US" sz="1400" b="0" dirty="0"/>
              <a:t> 2015, </a:t>
            </a:r>
            <a:r>
              <a:rPr lang="en-US" sz="1400" b="0" dirty="0" err="1"/>
              <a:t>Plaut</a:t>
            </a:r>
            <a:r>
              <a:rPr lang="en-US" sz="1400" b="0" dirty="0"/>
              <a:t> et al. 2016, </a:t>
            </a:r>
            <a:r>
              <a:rPr lang="is-IS" sz="1400" b="0" dirty="0"/>
              <a:t>…]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We will discuss (9/29) new compact formulations, some with tightest relaxations known, all amenable to failure-aware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C1DC3-298C-C34E-83C1-7979793F5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0092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Theory &amp; Mechanism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assume participants in our mechanisms are: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Selfish utility maximizers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Rational (typically – sometimes relaxed)</a:t>
            </a:r>
          </a:p>
          <a:p>
            <a:r>
              <a:rPr lang="en-US" dirty="0"/>
              <a:t>Game theory &amp; M.D. give us the language to describe desirable properties of mechanisms: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Incentive compatibility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Individual rationality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934" y="4452295"/>
            <a:ext cx="4939770" cy="190215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F5E311-A955-AC4F-9D41-8358BAB27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7195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160000" cy="38480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Predicting supply and demand</a:t>
            </a:r>
          </a:p>
          <a:p>
            <a:r>
              <a:rPr lang="en-US" dirty="0"/>
              <a:t>Computing optimal matching/allocation policies: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MDPs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POMDPs, if you’re feeling brave/masochistic</a:t>
            </a:r>
          </a:p>
          <a:p>
            <a:endParaRPr lang="en-US" dirty="0"/>
          </a:p>
          <a:p>
            <a:r>
              <a:rPr lang="en-US" dirty="0"/>
              <a:t>Aside: recent work looks at fairness and discrimination in machine learning – could be an interesting project, we will discuss in much greater depth later in the semester.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“</a:t>
            </a:r>
            <a:r>
              <a:rPr lang="is-IS" dirty="0"/>
              <a:t>… </a:t>
            </a:r>
            <a:r>
              <a:rPr lang="en-US" b="0" dirty="0"/>
              <a:t>when a search was performed on a name that was “racially associated” with the black community, the results were much more likely to be accompanied by an ad suggesting that the person had a criminal record—regardless of whether or not they did.”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500" y="5600700"/>
            <a:ext cx="7429500" cy="12573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CB1505-F713-AB4D-A71D-52BFB56A4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19010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Graph Theory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8878" y="1752600"/>
            <a:ext cx="4381443" cy="43735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4D8522-4549-3D48-8F8B-F7D43D605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6361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794715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strike="sngStrik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Next</a:t>
            </a:r>
            <a:r>
              <a:rPr lang="en-US" dirty="0"/>
              <a:t> This class:</a:t>
            </a:r>
            <a:br>
              <a:rPr lang="en-US" dirty="0"/>
            </a:br>
            <a:r>
              <a:rPr lang="en-US" dirty="0"/>
              <a:t>Game Theory Primer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07126"/>
            <a:ext cx="870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Thanks to: AGT book, Blum (AB), </a:t>
            </a:r>
            <a:r>
              <a:rPr lang="en-US" sz="1600" dirty="0" err="1"/>
              <a:t>Conitzer</a:t>
            </a:r>
            <a:r>
              <a:rPr lang="en-US" sz="1600" dirty="0"/>
              <a:t> (VC), </a:t>
            </a:r>
            <a:r>
              <a:rPr lang="en-US" sz="1600" dirty="0" err="1"/>
              <a:t>Sandholm</a:t>
            </a:r>
            <a:r>
              <a:rPr lang="en-US" sz="1600" dirty="0"/>
              <a:t> (TS), </a:t>
            </a:r>
            <a:r>
              <a:rPr lang="en-US" sz="1600" dirty="0" err="1"/>
              <a:t>Osborne&amp;Rubinstein</a:t>
            </a:r>
            <a:r>
              <a:rPr lang="en-US" sz="1600" dirty="0"/>
              <a:t> (OR)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85EDA5-F8F9-2F44-A28C-603845A62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96509-4227-7243-B303-A711B711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F463C-2AD0-454A-838B-722915DCF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we want a Slack / Discord?  Stick with Piazza …?</a:t>
            </a:r>
          </a:p>
          <a:p>
            <a:br>
              <a:rPr lang="en-US" dirty="0"/>
            </a:br>
            <a:r>
              <a:rPr lang="en-US" dirty="0"/>
              <a:t>We will post our first Pass/Fail quiz on Monday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ELMS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Will be open for a week (Monday -&gt; Monday, most of the time)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Pass/Fail, so no need to worry about getting a few wrong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Can retake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44524-97DC-CC4F-818C-7EE3B2501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36090-DDED-AF41-BE2A-50BF5EE9B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29858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game theory?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“</a:t>
            </a:r>
            <a:r>
              <a:rPr lang="is-IS" dirty="0"/>
              <a:t>… </a:t>
            </a:r>
            <a:r>
              <a:rPr lang="en-US" dirty="0"/>
              <a:t>the study of mathematical models of conflict and cooperation between intelligent rational decision-makers.”</a:t>
            </a:r>
          </a:p>
          <a:p>
            <a:endParaRPr lang="en-US" dirty="0"/>
          </a:p>
          <a:p>
            <a:r>
              <a:rPr lang="en-US" dirty="0"/>
              <a:t>“Intelligent rational decision-makers” = </a:t>
            </a:r>
            <a:r>
              <a:rPr lang="en-US" dirty="0">
                <a:solidFill>
                  <a:schemeClr val="tx2"/>
                </a:solidFill>
              </a:rPr>
              <a:t>agents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Have individual preferences specified by </a:t>
            </a:r>
            <a:r>
              <a:rPr lang="en-US" b="0" dirty="0">
                <a:solidFill>
                  <a:schemeClr val="tx2"/>
                </a:solidFill>
              </a:rPr>
              <a:t>utility functions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Can take different </a:t>
            </a:r>
            <a:r>
              <a:rPr lang="en-US" b="0" dirty="0">
                <a:solidFill>
                  <a:schemeClr val="tx2"/>
                </a:solidFill>
              </a:rPr>
              <a:t>actions</a:t>
            </a:r>
            <a:r>
              <a:rPr lang="en-US" b="0" dirty="0"/>
              <a:t> (or randomize over them)</a:t>
            </a:r>
          </a:p>
          <a:p>
            <a:endParaRPr lang="en-US" b="0" dirty="0"/>
          </a:p>
          <a:p>
            <a:r>
              <a:rPr lang="en-US" b="0" dirty="0"/>
              <a:t>Utility of agents usually, but not always, depends on the </a:t>
            </a:r>
            <a:br>
              <a:rPr lang="en-US" b="0" dirty="0"/>
            </a:br>
            <a:r>
              <a:rPr lang="en-US" b="0" dirty="0"/>
              <a:t>actions of other agents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What’s best for me is a function of what’s best for you </a:t>
            </a:r>
            <a:r>
              <a:rPr lang="is-IS" b="0" dirty="0"/>
              <a:t>…</a:t>
            </a:r>
            <a:endParaRPr lang="en-US" b="0" dirty="0"/>
          </a:p>
          <a:p>
            <a:pPr marL="800100" lvl="1" indent="-342900">
              <a:buFont typeface="Arial" charset="0"/>
              <a:buChar char="•"/>
            </a:pPr>
            <a:r>
              <a:rPr lang="is-IS" dirty="0"/>
              <a:t>… which is a function of what’s best for me ...</a:t>
            </a:r>
          </a:p>
          <a:p>
            <a:pPr marL="1485900" lvl="2" indent="-342900">
              <a:buFont typeface="Arial" charset="0"/>
              <a:buChar char="•"/>
            </a:pPr>
            <a:r>
              <a:rPr lang="is-IS" dirty="0"/>
              <a:t>... </a:t>
            </a:r>
            <a:r>
              <a:rPr lang="en-US" dirty="0"/>
              <a:t>w</a:t>
            </a:r>
            <a:r>
              <a:rPr lang="is-IS" dirty="0"/>
              <a:t>hich is a function of what’s best for you ...</a:t>
            </a:r>
          </a:p>
          <a:p>
            <a:pPr marL="1943100" lvl="3" indent="-342900">
              <a:buFont typeface="Arial" charset="0"/>
              <a:buChar char="•"/>
            </a:pPr>
            <a:r>
              <a:rPr lang="is-IS" dirty="0"/>
              <a:t>... </a:t>
            </a:r>
            <a:r>
              <a:rPr lang="en-US" dirty="0"/>
              <a:t>which is </a:t>
            </a:r>
            <a:r>
              <a:rPr lang="is-IS" dirty="0"/>
              <a:t>…</a:t>
            </a:r>
            <a:endParaRPr lang="en-US" b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928" y="424336"/>
            <a:ext cx="907640" cy="828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760" y="2767996"/>
            <a:ext cx="1710070" cy="316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296" y="6047830"/>
            <a:ext cx="730104" cy="730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4760" y="3110183"/>
            <a:ext cx="1710070" cy="271414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D4778-3C47-DB49-A4CC-03A282592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8982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“Utility” </a:t>
            </a:r>
            <a:r>
              <a:rPr lang="is-IS" dirty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s-IS" dirty="0"/>
              <a:t>“ … </a:t>
            </a:r>
            <a:r>
              <a:rPr lang="en-US" dirty="0">
                <a:solidFill>
                  <a:schemeClr val="tx2"/>
                </a:solidFill>
              </a:rPr>
              <a:t>utility</a:t>
            </a:r>
            <a:r>
              <a:rPr lang="en-US" dirty="0"/>
              <a:t> is a measure of preferences over some set of goods and services.”</a:t>
            </a:r>
          </a:p>
          <a:p>
            <a:r>
              <a:rPr lang="en-US" dirty="0"/>
              <a:t>Formally: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Let </a:t>
            </a:r>
            <a:r>
              <a:rPr lang="en-US" b="0" i="1" dirty="0"/>
              <a:t>O</a:t>
            </a:r>
            <a:r>
              <a:rPr lang="en-US" b="0" dirty="0"/>
              <a:t> be the set of outcomes</a:t>
            </a:r>
            <a:br>
              <a:rPr lang="en-US" b="0" dirty="0"/>
            </a:br>
            <a:r>
              <a:rPr lang="en-US" b="0" dirty="0"/>
              <a:t>	(e.g., </a:t>
            </a:r>
            <a:r>
              <a:rPr lang="en-US" b="0" i="1" dirty="0"/>
              <a:t>O</a:t>
            </a:r>
            <a:r>
              <a:rPr lang="en-US" b="0" dirty="0"/>
              <a:t> = {{</a:t>
            </a:r>
            <a:r>
              <a:rPr lang="en-US" b="0" dirty="0" err="1"/>
              <a:t>apple,orange</a:t>
            </a:r>
            <a:r>
              <a:rPr lang="en-US" b="0" dirty="0"/>
              <a:t>}, {apple}, {orange}, { }})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 </a:t>
            </a:r>
            <a:r>
              <a:rPr lang="en-US" b="0" dirty="0">
                <a:solidFill>
                  <a:schemeClr val="tx2"/>
                </a:solidFill>
              </a:rPr>
              <a:t>utility function</a:t>
            </a:r>
            <a:r>
              <a:rPr lang="en-US" b="0" dirty="0"/>
              <a:t> </a:t>
            </a:r>
            <a:r>
              <a:rPr lang="en-US" b="0" i="1" dirty="0"/>
              <a:t>u</a:t>
            </a:r>
            <a:r>
              <a:rPr lang="en-US" b="0" dirty="0"/>
              <a:t> : </a:t>
            </a:r>
            <a:r>
              <a:rPr lang="en-US" b="0" i="1" dirty="0"/>
              <a:t>O</a:t>
            </a:r>
            <a:r>
              <a:rPr lang="en-US" b="0" dirty="0"/>
              <a:t> </a:t>
            </a:r>
            <a:r>
              <a:rPr lang="en-US" b="0" dirty="0">
                <a:sym typeface="Wingdings"/>
              </a:rPr>
              <a:t> </a:t>
            </a:r>
            <a:r>
              <a:rPr lang="en-US" altLang="en-US" b="0" dirty="0">
                <a:sym typeface="Symbol" charset="2"/>
              </a:rPr>
              <a:t> ranks outcomes, and represents a preference relation </a:t>
            </a:r>
            <a:r>
              <a:rPr lang="en-US" altLang="en-US" b="0" u="sng" dirty="0">
                <a:latin typeface="MT Extra" charset="2"/>
              </a:rPr>
              <a:t>p</a:t>
            </a:r>
            <a:r>
              <a:rPr lang="en-US" altLang="en-US" b="0" dirty="0">
                <a:sym typeface="Symbol" charset="2"/>
              </a:rPr>
              <a:t> over the set of outcomes </a:t>
            </a:r>
            <a:r>
              <a:rPr lang="en-US" altLang="en-US" b="0" i="1" dirty="0">
                <a:sym typeface="Symbol" charset="2"/>
              </a:rPr>
              <a:t>O</a:t>
            </a:r>
          </a:p>
          <a:p>
            <a:r>
              <a:rPr lang="en-US" altLang="en-US" dirty="0">
                <a:sym typeface="Symbol" charset="2"/>
              </a:rPr>
              <a:t>Example: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</a:t>
            </a:r>
            <a:r>
              <a:rPr lang="en-US" altLang="en-US" b="0" dirty="0" err="1">
                <a:sym typeface="Symbol" charset="2"/>
              </a:rPr>
              <a:t>apple,orange</a:t>
            </a:r>
            <a:r>
              <a:rPr lang="en-US" altLang="en-US" b="0" dirty="0">
                <a:sym typeface="Symbol" charset="2"/>
              </a:rPr>
              <a:t>}) = 5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({apple}) = </a:t>
            </a: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({orange}) = 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 }) = 0     </a:t>
            </a:r>
            <a:r>
              <a:rPr lang="en-US" altLang="en-US" b="0" dirty="0">
                <a:sym typeface="Wingdings"/>
              </a:rPr>
              <a:t>     { } </a:t>
            </a:r>
            <a:r>
              <a:rPr lang="en-US" altLang="en-US" b="0" dirty="0">
                <a:latin typeface="MT Extra" charset="2"/>
              </a:rPr>
              <a:t>p </a:t>
            </a:r>
            <a:r>
              <a:rPr lang="en-US" altLang="en-US" b="0" dirty="0">
                <a:sym typeface="Wingdings"/>
              </a:rPr>
              <a:t>{apple} </a:t>
            </a:r>
            <a:r>
              <a:rPr lang="en-US" altLang="en-US" b="0" u="sng" dirty="0">
                <a:latin typeface="MT Extra" charset="2"/>
              </a:rPr>
              <a:t>p</a:t>
            </a:r>
            <a:r>
              <a:rPr lang="en-US" altLang="en-US" b="0" dirty="0">
                <a:latin typeface="MT Extra" charset="2"/>
              </a:rPr>
              <a:t> </a:t>
            </a:r>
            <a:r>
              <a:rPr lang="en-US" altLang="en-US" b="0" dirty="0">
                <a:sym typeface="Wingdings"/>
              </a:rPr>
              <a:t>{orange} </a:t>
            </a:r>
            <a:r>
              <a:rPr lang="en-US" altLang="en-US" b="0" dirty="0">
                <a:latin typeface="MT Extra" charset="2"/>
              </a:rPr>
              <a:t>p</a:t>
            </a:r>
            <a:r>
              <a:rPr lang="en-US" altLang="en-US" b="0" dirty="0">
                <a:sym typeface="Wingdings"/>
              </a:rPr>
              <a:t> {</a:t>
            </a:r>
            <a:r>
              <a:rPr lang="en-US" altLang="en-US" b="0" dirty="0" err="1">
                <a:sym typeface="Wingdings"/>
              </a:rPr>
              <a:t>apple,orange</a:t>
            </a:r>
            <a:r>
              <a:rPr lang="en-US" altLang="en-US" b="0" dirty="0">
                <a:sym typeface="Wingdings"/>
              </a:rPr>
              <a:t>}</a:t>
            </a:r>
            <a:r>
              <a:rPr lang="en-US" altLang="en-US" dirty="0">
                <a:sym typeface="Wingdings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928" y="424336"/>
            <a:ext cx="907640" cy="82836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AE2A3-69FA-354A-8E7E-2E91B07E1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214518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measure “Utility” </a:t>
            </a:r>
            <a:r>
              <a:rPr lang="is-IS" dirty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u</a:t>
            </a:r>
            <a:r>
              <a:rPr lang="en-US" dirty="0"/>
              <a:t>({</a:t>
            </a:r>
            <a:r>
              <a:rPr lang="en-US" dirty="0" err="1"/>
              <a:t>apple,orange</a:t>
            </a:r>
            <a:r>
              <a:rPr lang="en-US" dirty="0"/>
              <a:t>}) = 5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5 dollars?  5 clams?  5 days to live?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Standard: 5 “</a:t>
            </a:r>
            <a:r>
              <a:rPr lang="en-US" b="0" dirty="0" err="1"/>
              <a:t>utils</a:t>
            </a:r>
            <a:r>
              <a:rPr lang="en-US" b="0" dirty="0"/>
              <a:t>” – it doesn’t typically matter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Agent’s behavior under </a:t>
            </a:r>
            <a:r>
              <a:rPr lang="en-US" b="0" i="1" dirty="0"/>
              <a:t>u</a:t>
            </a:r>
            <a:r>
              <a:rPr lang="en-US" b="0" dirty="0"/>
              <a:t>(o) is typically the same as under </a:t>
            </a:r>
            <a:r>
              <a:rPr lang="en-US" b="0" i="1" dirty="0"/>
              <a:t>u</a:t>
            </a:r>
            <a:r>
              <a:rPr lang="en-US" b="0" dirty="0"/>
              <a:t>’(o) = a + b*</a:t>
            </a:r>
            <a:r>
              <a:rPr lang="en-US" b="0" i="1" dirty="0"/>
              <a:t>u</a:t>
            </a:r>
            <a:r>
              <a:rPr lang="en-US" b="0" dirty="0"/>
              <a:t>(o)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i="1" dirty="0"/>
              <a:t>u</a:t>
            </a:r>
            <a:r>
              <a:rPr lang="en-US" dirty="0"/>
              <a:t>({apple}) = 3 &lt; 5 = </a:t>
            </a:r>
            <a:r>
              <a:rPr lang="en-US" i="1" dirty="0"/>
              <a:t>u</a:t>
            </a:r>
            <a:r>
              <a:rPr lang="en-US" dirty="0"/>
              <a:t>({</a:t>
            </a:r>
            <a:r>
              <a:rPr lang="en-US" dirty="0" err="1"/>
              <a:t>apple,orange</a:t>
            </a:r>
            <a:r>
              <a:rPr lang="en-US" dirty="0"/>
              <a:t>})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Cardinal utility: 3 &lt; 5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(We’ll see this in security games and auctions)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Ordinal utility: {</a:t>
            </a:r>
            <a:r>
              <a:rPr lang="en-US" b="0" dirty="0" err="1"/>
              <a:t>apple,orange</a:t>
            </a:r>
            <a:r>
              <a:rPr lang="en-US" b="0" dirty="0"/>
              <a:t>} </a:t>
            </a:r>
            <a:r>
              <a:rPr lang="en-US" altLang="en-US" b="0" dirty="0">
                <a:latin typeface="MT Extra" charset="2"/>
              </a:rPr>
              <a:t>p</a:t>
            </a:r>
            <a:r>
              <a:rPr lang="en-US" b="0" dirty="0"/>
              <a:t> {apple}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Doesn’t encode strength of a preference, just ordering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(We’ll see more of this in social choice)</a:t>
            </a:r>
          </a:p>
          <a:p>
            <a:pPr marL="800100" lvl="1" indent="-342900">
              <a:buFont typeface="Arial" charset="0"/>
              <a:buChar char="•"/>
            </a:pPr>
            <a:endParaRPr lang="en-US" dirty="0"/>
          </a:p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10DF1-66E4-A34E-A5D9-EE339216D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45508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Risk attitudes</a:t>
            </a:r>
          </a:p>
        </p:txBody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Which would you prefer?</a:t>
            </a:r>
          </a:p>
          <a:p>
            <a:pPr lvl="1"/>
            <a:r>
              <a:rPr lang="en-US" altLang="en-US" dirty="0"/>
              <a:t>A lottery ticket that pays out $10 with probability .5 and $0 otherwise, or</a:t>
            </a:r>
          </a:p>
          <a:p>
            <a:pPr lvl="1"/>
            <a:r>
              <a:rPr lang="en-US" altLang="en-US" dirty="0"/>
              <a:t>A lottery ticket that pays out $3 with probability 1</a:t>
            </a:r>
          </a:p>
          <a:p>
            <a:r>
              <a:rPr lang="en-US" altLang="en-US" dirty="0"/>
              <a:t>How about:</a:t>
            </a:r>
          </a:p>
          <a:p>
            <a:pPr lvl="1"/>
            <a:r>
              <a:rPr lang="en-US" altLang="en-US" dirty="0"/>
              <a:t>A lottery ticket that pays out $100,000,000 with probability .5 and $0 otherwise, or</a:t>
            </a:r>
          </a:p>
          <a:p>
            <a:pPr lvl="1"/>
            <a:r>
              <a:rPr lang="en-US" altLang="en-US" dirty="0"/>
              <a:t>A lottery ticket that pays out $30,000,000 with probability 1</a:t>
            </a:r>
          </a:p>
          <a:p>
            <a:r>
              <a:rPr lang="en-US" altLang="en-US" dirty="0"/>
              <a:t>Usually, people do not simply go by expected value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6AA059-7EC8-5849-BA0A-B854B3DA0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944926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7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Attitudes – Expected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An agent is </a:t>
            </a:r>
            <a:r>
              <a:rPr lang="en-US" altLang="en-US" dirty="0">
                <a:solidFill>
                  <a:schemeClr val="accent1"/>
                </a:solidFill>
              </a:rPr>
              <a:t>risk-neutral</a:t>
            </a:r>
            <a:r>
              <a:rPr lang="en-US" altLang="en-US" dirty="0"/>
              <a:t> if she only cares about the expected value of the lottery ticket</a:t>
            </a:r>
          </a:p>
          <a:p>
            <a:r>
              <a:rPr lang="en-US" altLang="en-US" dirty="0"/>
              <a:t>An agent is </a:t>
            </a:r>
            <a:r>
              <a:rPr lang="en-US" altLang="en-US" dirty="0">
                <a:solidFill>
                  <a:schemeClr val="tx2"/>
                </a:solidFill>
              </a:rPr>
              <a:t>risk-averse</a:t>
            </a:r>
            <a:r>
              <a:rPr lang="en-US" altLang="en-US" dirty="0"/>
              <a:t> if she always prefers the expected value of the lottery ticket to the lottery ticket</a:t>
            </a:r>
          </a:p>
          <a:p>
            <a:pPr lvl="1"/>
            <a:r>
              <a:rPr lang="en-US" altLang="en-US" dirty="0"/>
              <a:t>Most people are like this</a:t>
            </a:r>
          </a:p>
          <a:p>
            <a:r>
              <a:rPr lang="en-US" altLang="en-US" dirty="0"/>
              <a:t>An agent is </a:t>
            </a:r>
            <a:r>
              <a:rPr lang="en-US" altLang="en-US" dirty="0">
                <a:solidFill>
                  <a:srgbClr val="00B050"/>
                </a:solidFill>
              </a:rPr>
              <a:t>risk-seeking</a:t>
            </a:r>
            <a:r>
              <a:rPr lang="en-US" altLang="en-US" dirty="0"/>
              <a:t> if she always prefers the lottery ticket to the expected value of the lottery ticket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9362" y="3190349"/>
            <a:ext cx="663677" cy="4328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A79C4A-59A9-3843-B7A5-D32F910DE45D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403DE-15FF-344A-93B0-01C3441CB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209578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Decreasing marginal utility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Typically, at some point, having an extra dollar does not make people much happier (decreasing marginal utility)</a:t>
            </a:r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4464050" y="2971800"/>
            <a:ext cx="0" cy="2895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4464050" y="5867400"/>
            <a:ext cx="434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3397250" y="2667001"/>
            <a:ext cx="704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utility</a:t>
            </a:r>
          </a:p>
        </p:txBody>
      </p:sp>
      <p:sp>
        <p:nvSpPr>
          <p:cNvPr id="4103" name="Freeform 7"/>
          <p:cNvSpPr>
            <a:spLocks/>
          </p:cNvSpPr>
          <p:nvPr/>
        </p:nvSpPr>
        <p:spPr bwMode="auto">
          <a:xfrm>
            <a:off x="4464050" y="3352800"/>
            <a:ext cx="4114800" cy="2514600"/>
          </a:xfrm>
          <a:custGeom>
            <a:avLst/>
            <a:gdLst>
              <a:gd name="T0" fmla="*/ 0 w 2592"/>
              <a:gd name="T1" fmla="*/ 1584 h 1584"/>
              <a:gd name="T2" fmla="*/ 96 w 2592"/>
              <a:gd name="T3" fmla="*/ 1248 h 1584"/>
              <a:gd name="T4" fmla="*/ 288 w 2592"/>
              <a:gd name="T5" fmla="*/ 912 h 1584"/>
              <a:gd name="T6" fmla="*/ 624 w 2592"/>
              <a:gd name="T7" fmla="*/ 576 h 1584"/>
              <a:gd name="T8" fmla="*/ 1056 w 2592"/>
              <a:gd name="T9" fmla="*/ 336 h 1584"/>
              <a:gd name="T10" fmla="*/ 1632 w 2592"/>
              <a:gd name="T11" fmla="*/ 144 h 1584"/>
              <a:gd name="T12" fmla="*/ 2112 w 2592"/>
              <a:gd name="T13" fmla="*/ 48 h 1584"/>
              <a:gd name="T14" fmla="*/ 2592 w 2592"/>
              <a:gd name="T15" fmla="*/ 0 h 158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592"/>
              <a:gd name="T25" fmla="*/ 0 h 1584"/>
              <a:gd name="T26" fmla="*/ 2592 w 2592"/>
              <a:gd name="T27" fmla="*/ 1584 h 158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592" h="1584">
                <a:moveTo>
                  <a:pt x="0" y="1584"/>
                </a:moveTo>
                <a:cubicBezTo>
                  <a:pt x="24" y="1472"/>
                  <a:pt x="48" y="1360"/>
                  <a:pt x="96" y="1248"/>
                </a:cubicBezTo>
                <a:cubicBezTo>
                  <a:pt x="144" y="1136"/>
                  <a:pt x="200" y="1024"/>
                  <a:pt x="288" y="912"/>
                </a:cubicBezTo>
                <a:cubicBezTo>
                  <a:pt x="376" y="800"/>
                  <a:pt x="496" y="672"/>
                  <a:pt x="624" y="576"/>
                </a:cubicBezTo>
                <a:cubicBezTo>
                  <a:pt x="752" y="480"/>
                  <a:pt x="888" y="408"/>
                  <a:pt x="1056" y="336"/>
                </a:cubicBezTo>
                <a:cubicBezTo>
                  <a:pt x="1224" y="264"/>
                  <a:pt x="1456" y="192"/>
                  <a:pt x="1632" y="144"/>
                </a:cubicBezTo>
                <a:cubicBezTo>
                  <a:pt x="1808" y="96"/>
                  <a:pt x="1952" y="72"/>
                  <a:pt x="2112" y="48"/>
                </a:cubicBezTo>
                <a:cubicBezTo>
                  <a:pt x="2272" y="24"/>
                  <a:pt x="2512" y="8"/>
                  <a:pt x="2592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8883650" y="5791201"/>
            <a:ext cx="869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money</a:t>
            </a:r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4498975" y="5881688"/>
            <a:ext cx="69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/>
              <a:t>$200</a:t>
            </a:r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5181600" y="5881688"/>
            <a:ext cx="819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$1500</a:t>
            </a:r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6902450" y="5881688"/>
            <a:ext cx="819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$5000</a:t>
            </a:r>
          </a:p>
        </p:txBody>
      </p:sp>
      <p:sp>
        <p:nvSpPr>
          <p:cNvPr id="4108" name="Text Box 12"/>
          <p:cNvSpPr txBox="1">
            <a:spLocks noChangeArrowheads="1"/>
          </p:cNvSpPr>
          <p:nvPr/>
        </p:nvSpPr>
        <p:spPr bwMode="auto">
          <a:xfrm>
            <a:off x="2190750" y="4876801"/>
            <a:ext cx="2349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/>
              <a:t>buy a bike (utility = 1)</a:t>
            </a:r>
          </a:p>
        </p:txBody>
      </p:sp>
      <p:sp>
        <p:nvSpPr>
          <p:cNvPr id="4109" name="Text Box 13"/>
          <p:cNvSpPr txBox="1">
            <a:spLocks noChangeArrowheads="1"/>
          </p:cNvSpPr>
          <p:nvPr/>
        </p:nvSpPr>
        <p:spPr bwMode="auto">
          <a:xfrm>
            <a:off x="2292350" y="4114801"/>
            <a:ext cx="2247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/>
              <a:t>buy a car (utility = 2)</a:t>
            </a:r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auto">
          <a:xfrm>
            <a:off x="1733550" y="3290888"/>
            <a:ext cx="2806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buy a nicer car (utility = 3)</a:t>
            </a:r>
          </a:p>
        </p:txBody>
      </p:sp>
      <p:sp>
        <p:nvSpPr>
          <p:cNvPr id="4111" name="Line 15"/>
          <p:cNvSpPr>
            <a:spLocks noChangeShapeType="1"/>
          </p:cNvSpPr>
          <p:nvPr/>
        </p:nvSpPr>
        <p:spPr bwMode="auto">
          <a:xfrm flipV="1">
            <a:off x="7315200" y="3505200"/>
            <a:ext cx="0" cy="23622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2" name="Line 16"/>
          <p:cNvSpPr>
            <a:spLocks noChangeShapeType="1"/>
          </p:cNvSpPr>
          <p:nvPr/>
        </p:nvSpPr>
        <p:spPr bwMode="auto">
          <a:xfrm flipH="1">
            <a:off x="4495800" y="3505200"/>
            <a:ext cx="28194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3" name="Line 17"/>
          <p:cNvSpPr>
            <a:spLocks noChangeShapeType="1"/>
          </p:cNvSpPr>
          <p:nvPr/>
        </p:nvSpPr>
        <p:spPr bwMode="auto">
          <a:xfrm>
            <a:off x="4495800" y="4267200"/>
            <a:ext cx="9144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5410200" y="4267200"/>
            <a:ext cx="0" cy="16002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5" name="Line 19"/>
          <p:cNvSpPr>
            <a:spLocks noChangeShapeType="1"/>
          </p:cNvSpPr>
          <p:nvPr/>
        </p:nvSpPr>
        <p:spPr bwMode="auto">
          <a:xfrm>
            <a:off x="4495800" y="5029200"/>
            <a:ext cx="2286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6" name="Line 20"/>
          <p:cNvSpPr>
            <a:spLocks noChangeShapeType="1"/>
          </p:cNvSpPr>
          <p:nvPr/>
        </p:nvSpPr>
        <p:spPr bwMode="auto">
          <a:xfrm>
            <a:off x="4724400" y="5029200"/>
            <a:ext cx="0" cy="8382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368136" y="313011"/>
            <a:ext cx="1437200" cy="1439590"/>
            <a:chOff x="7511000" y="1170239"/>
            <a:chExt cx="1437200" cy="14395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30600" y="1170239"/>
              <a:ext cx="1198000" cy="116472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511000" y="2302052"/>
              <a:ext cx="143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“Typically”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0D35E3A-F257-BC41-BBE8-1D5FC542D105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A73E44-2C6B-E444-9464-95FB683BA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5328928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  <p:bldP spid="4100" grpId="0" animBg="1"/>
      <p:bldP spid="4101" grpId="0" animBg="1"/>
      <p:bldP spid="4102" grpId="0"/>
      <p:bldP spid="4103" grpId="0" animBg="1"/>
      <p:bldP spid="4104" grpId="0"/>
      <p:bldP spid="4105" grpId="0"/>
      <p:bldP spid="4106" grpId="0"/>
      <p:bldP spid="4107" grpId="0"/>
      <p:bldP spid="4108" grpId="0"/>
      <p:bldP spid="4109" grpId="0"/>
      <p:bldP spid="4110" grpId="0"/>
      <p:bldP spid="4111" grpId="0" animBg="1"/>
      <p:bldP spid="4112" grpId="0" animBg="1"/>
      <p:bldP spid="4113" grpId="0" animBg="1"/>
      <p:bldP spid="4114" grpId="0" animBg="1"/>
      <p:bldP spid="4115" grpId="0" animBg="1"/>
      <p:bldP spid="41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Maximizing expected utility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4638121"/>
            <a:ext cx="10160000" cy="165473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Lottery 1: get $1500 with probability 1 </a:t>
            </a:r>
            <a:r>
              <a:rPr lang="en-US" altLang="en-US" dirty="0">
                <a:sym typeface="Wingdings"/>
              </a:rPr>
              <a:t> </a:t>
            </a:r>
            <a:r>
              <a:rPr lang="en-US" altLang="en-US" dirty="0"/>
              <a:t>gives expected utility </a:t>
            </a:r>
            <a:r>
              <a:rPr lang="en-US" altLang="en-US" dirty="0">
                <a:solidFill>
                  <a:schemeClr val="tx2"/>
                </a:solidFill>
              </a:rPr>
              <a:t>2</a:t>
            </a:r>
          </a:p>
          <a:p>
            <a:r>
              <a:rPr lang="en-US" altLang="en-US" dirty="0"/>
              <a:t>Lottery 2: get $5000 with probability .4, $200 otherwise</a:t>
            </a:r>
          </a:p>
          <a:p>
            <a:pPr lvl="1"/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expected utility .4*3 + .6*1 = </a:t>
            </a:r>
            <a:r>
              <a:rPr lang="en-US" altLang="en-US" dirty="0">
                <a:solidFill>
                  <a:srgbClr val="00B050"/>
                </a:solidFill>
              </a:rPr>
              <a:t>1.8</a:t>
            </a:r>
          </a:p>
          <a:p>
            <a:r>
              <a:rPr lang="en-US" altLang="en-US" dirty="0"/>
              <a:t>E</a:t>
            </a:r>
            <a:r>
              <a:rPr lang="en-US" altLang="en-US" baseline="-25000" dirty="0"/>
              <a:t>$</a:t>
            </a:r>
            <a:r>
              <a:rPr lang="en-US" altLang="en-US" dirty="0"/>
              <a:t>[Lottery 2] = .4*$5000 + .6*$200 = </a:t>
            </a:r>
            <a:r>
              <a:rPr lang="en-US" altLang="en-US" dirty="0">
                <a:solidFill>
                  <a:srgbClr val="00B050"/>
                </a:solidFill>
              </a:rPr>
              <a:t>$2120</a:t>
            </a:r>
            <a:r>
              <a:rPr lang="en-US" altLang="en-US" dirty="0"/>
              <a:t> &gt; </a:t>
            </a:r>
            <a:r>
              <a:rPr lang="en-US" altLang="en-US" dirty="0">
                <a:solidFill>
                  <a:schemeClr val="tx2"/>
                </a:solidFill>
              </a:rPr>
              <a:t>$1500</a:t>
            </a:r>
            <a:r>
              <a:rPr lang="en-US" altLang="en-US" dirty="0"/>
              <a:t> = E</a:t>
            </a:r>
            <a:r>
              <a:rPr lang="en-US" altLang="en-US" baseline="-25000" dirty="0"/>
              <a:t>$</a:t>
            </a:r>
            <a:r>
              <a:rPr lang="en-US" altLang="en-US" dirty="0"/>
              <a:t>[Lottery 1]</a:t>
            </a:r>
          </a:p>
          <a:p>
            <a:r>
              <a:rPr lang="en-US" altLang="en-US" dirty="0"/>
              <a:t>So: maximizing expected utility is consistent with </a:t>
            </a:r>
            <a:r>
              <a:rPr lang="en-US" altLang="en-US" dirty="0">
                <a:solidFill>
                  <a:schemeClr val="tx2"/>
                </a:solidFill>
              </a:rPr>
              <a:t>risk aversion</a:t>
            </a:r>
            <a:r>
              <a:rPr lang="en-US" altLang="en-US" dirty="0"/>
              <a:t> (assuming decreasing marginal utility)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479340" y="890034"/>
            <a:ext cx="8020050" cy="3581400"/>
            <a:chOff x="533400" y="838200"/>
            <a:chExt cx="8020050" cy="3581400"/>
          </a:xfrm>
        </p:grpSpPr>
        <p:sp>
          <p:nvSpPr>
            <p:cNvPr id="5124" name="Line 4"/>
            <p:cNvSpPr>
              <a:spLocks noChangeShapeType="1"/>
            </p:cNvSpPr>
            <p:nvPr/>
          </p:nvSpPr>
          <p:spPr bwMode="auto">
            <a:xfrm>
              <a:off x="3263900" y="1143000"/>
              <a:ext cx="0" cy="2895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5" name="Line 5"/>
            <p:cNvSpPr>
              <a:spLocks noChangeShapeType="1"/>
            </p:cNvSpPr>
            <p:nvPr/>
          </p:nvSpPr>
          <p:spPr bwMode="auto">
            <a:xfrm>
              <a:off x="3263900" y="4038600"/>
              <a:ext cx="434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6" name="Text Box 6"/>
            <p:cNvSpPr txBox="1">
              <a:spLocks noChangeArrowheads="1"/>
            </p:cNvSpPr>
            <p:nvPr/>
          </p:nvSpPr>
          <p:spPr bwMode="auto">
            <a:xfrm>
              <a:off x="2197100" y="838200"/>
              <a:ext cx="7048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utility</a:t>
              </a:r>
            </a:p>
          </p:txBody>
        </p:sp>
        <p:sp>
          <p:nvSpPr>
            <p:cNvPr id="5127" name="Freeform 7"/>
            <p:cNvSpPr>
              <a:spLocks/>
            </p:cNvSpPr>
            <p:nvPr/>
          </p:nvSpPr>
          <p:spPr bwMode="auto">
            <a:xfrm>
              <a:off x="3263900" y="1524000"/>
              <a:ext cx="4114800" cy="2514600"/>
            </a:xfrm>
            <a:custGeom>
              <a:avLst/>
              <a:gdLst>
                <a:gd name="T0" fmla="*/ 0 w 2592"/>
                <a:gd name="T1" fmla="*/ 1584 h 1584"/>
                <a:gd name="T2" fmla="*/ 96 w 2592"/>
                <a:gd name="T3" fmla="*/ 1248 h 1584"/>
                <a:gd name="T4" fmla="*/ 288 w 2592"/>
                <a:gd name="T5" fmla="*/ 912 h 1584"/>
                <a:gd name="T6" fmla="*/ 624 w 2592"/>
                <a:gd name="T7" fmla="*/ 576 h 1584"/>
                <a:gd name="T8" fmla="*/ 1056 w 2592"/>
                <a:gd name="T9" fmla="*/ 336 h 1584"/>
                <a:gd name="T10" fmla="*/ 1632 w 2592"/>
                <a:gd name="T11" fmla="*/ 144 h 1584"/>
                <a:gd name="T12" fmla="*/ 2112 w 2592"/>
                <a:gd name="T13" fmla="*/ 48 h 1584"/>
                <a:gd name="T14" fmla="*/ 2592 w 2592"/>
                <a:gd name="T15" fmla="*/ 0 h 15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92"/>
                <a:gd name="T25" fmla="*/ 0 h 1584"/>
                <a:gd name="T26" fmla="*/ 2592 w 2592"/>
                <a:gd name="T27" fmla="*/ 1584 h 158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92" h="1584">
                  <a:moveTo>
                    <a:pt x="0" y="1584"/>
                  </a:moveTo>
                  <a:cubicBezTo>
                    <a:pt x="24" y="1472"/>
                    <a:pt x="48" y="1360"/>
                    <a:pt x="96" y="1248"/>
                  </a:cubicBezTo>
                  <a:cubicBezTo>
                    <a:pt x="144" y="1136"/>
                    <a:pt x="200" y="1024"/>
                    <a:pt x="288" y="912"/>
                  </a:cubicBezTo>
                  <a:cubicBezTo>
                    <a:pt x="376" y="800"/>
                    <a:pt x="496" y="672"/>
                    <a:pt x="624" y="576"/>
                  </a:cubicBezTo>
                  <a:cubicBezTo>
                    <a:pt x="752" y="480"/>
                    <a:pt x="888" y="408"/>
                    <a:pt x="1056" y="336"/>
                  </a:cubicBezTo>
                  <a:cubicBezTo>
                    <a:pt x="1224" y="264"/>
                    <a:pt x="1456" y="192"/>
                    <a:pt x="1632" y="144"/>
                  </a:cubicBezTo>
                  <a:cubicBezTo>
                    <a:pt x="1808" y="96"/>
                    <a:pt x="1952" y="72"/>
                    <a:pt x="2112" y="48"/>
                  </a:cubicBezTo>
                  <a:cubicBezTo>
                    <a:pt x="2272" y="24"/>
                    <a:pt x="2512" y="8"/>
                    <a:pt x="2592" y="0"/>
                  </a:cubicBezTo>
                </a:path>
              </a:pathLst>
            </a:custGeom>
            <a:noFill/>
            <a:ln w="38100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8" name="Text Box 8"/>
            <p:cNvSpPr txBox="1">
              <a:spLocks noChangeArrowheads="1"/>
            </p:cNvSpPr>
            <p:nvPr/>
          </p:nvSpPr>
          <p:spPr bwMode="auto">
            <a:xfrm>
              <a:off x="7683500" y="3962400"/>
              <a:ext cx="869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money</a:t>
              </a:r>
            </a:p>
          </p:txBody>
        </p:sp>
        <p:sp>
          <p:nvSpPr>
            <p:cNvPr id="5129" name="Text Box 9"/>
            <p:cNvSpPr txBox="1">
              <a:spLocks noChangeArrowheads="1"/>
            </p:cNvSpPr>
            <p:nvPr/>
          </p:nvSpPr>
          <p:spPr bwMode="auto">
            <a:xfrm>
              <a:off x="3298825" y="4052888"/>
              <a:ext cx="692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$200</a:t>
              </a:r>
            </a:p>
          </p:txBody>
        </p:sp>
        <p:sp>
          <p:nvSpPr>
            <p:cNvPr id="5130" name="Text Box 10"/>
            <p:cNvSpPr txBox="1">
              <a:spLocks noChangeArrowheads="1"/>
            </p:cNvSpPr>
            <p:nvPr/>
          </p:nvSpPr>
          <p:spPr bwMode="auto">
            <a:xfrm>
              <a:off x="3981450" y="4052888"/>
              <a:ext cx="819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$1500</a:t>
              </a:r>
            </a:p>
          </p:txBody>
        </p:sp>
        <p:sp>
          <p:nvSpPr>
            <p:cNvPr id="5131" name="Text Box 11"/>
            <p:cNvSpPr txBox="1">
              <a:spLocks noChangeArrowheads="1"/>
            </p:cNvSpPr>
            <p:nvPr/>
          </p:nvSpPr>
          <p:spPr bwMode="auto">
            <a:xfrm>
              <a:off x="5702300" y="4052888"/>
              <a:ext cx="819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$5000</a:t>
              </a:r>
            </a:p>
          </p:txBody>
        </p:sp>
        <p:sp>
          <p:nvSpPr>
            <p:cNvPr id="5132" name="Text Box 12"/>
            <p:cNvSpPr txBox="1">
              <a:spLocks noChangeArrowheads="1"/>
            </p:cNvSpPr>
            <p:nvPr/>
          </p:nvSpPr>
          <p:spPr bwMode="auto">
            <a:xfrm>
              <a:off x="990600" y="3048000"/>
              <a:ext cx="23495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buy a bike (utility = 1)</a:t>
              </a:r>
            </a:p>
          </p:txBody>
        </p:sp>
        <p:sp>
          <p:nvSpPr>
            <p:cNvPr id="5133" name="Text Box 13"/>
            <p:cNvSpPr txBox="1">
              <a:spLocks noChangeArrowheads="1"/>
            </p:cNvSpPr>
            <p:nvPr/>
          </p:nvSpPr>
          <p:spPr bwMode="auto">
            <a:xfrm>
              <a:off x="1092200" y="2286000"/>
              <a:ext cx="22479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dirty="0"/>
                <a:t>buy a car (utility = 2)</a:t>
              </a:r>
            </a:p>
          </p:txBody>
        </p:sp>
        <p:sp>
          <p:nvSpPr>
            <p:cNvPr id="5134" name="Text Box 14"/>
            <p:cNvSpPr txBox="1">
              <a:spLocks noChangeArrowheads="1"/>
            </p:cNvSpPr>
            <p:nvPr/>
          </p:nvSpPr>
          <p:spPr bwMode="auto">
            <a:xfrm>
              <a:off x="533400" y="1462088"/>
              <a:ext cx="28067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buy a nicer car (utility = 3)</a:t>
              </a:r>
            </a:p>
          </p:txBody>
        </p:sp>
        <p:sp>
          <p:nvSpPr>
            <p:cNvPr id="5135" name="Line 15"/>
            <p:cNvSpPr>
              <a:spLocks noChangeShapeType="1"/>
            </p:cNvSpPr>
            <p:nvPr/>
          </p:nvSpPr>
          <p:spPr bwMode="auto">
            <a:xfrm flipV="1">
              <a:off x="6115050" y="1676400"/>
              <a:ext cx="0" cy="23622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6" name="Line 16"/>
            <p:cNvSpPr>
              <a:spLocks noChangeShapeType="1"/>
            </p:cNvSpPr>
            <p:nvPr/>
          </p:nvSpPr>
          <p:spPr bwMode="auto">
            <a:xfrm flipH="1">
              <a:off x="3295650" y="1676400"/>
              <a:ext cx="281940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7" name="Line 17"/>
            <p:cNvSpPr>
              <a:spLocks noChangeShapeType="1"/>
            </p:cNvSpPr>
            <p:nvPr/>
          </p:nvSpPr>
          <p:spPr bwMode="auto">
            <a:xfrm>
              <a:off x="3295650" y="2438400"/>
              <a:ext cx="91440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8" name="Line 18"/>
            <p:cNvSpPr>
              <a:spLocks noChangeShapeType="1"/>
            </p:cNvSpPr>
            <p:nvPr/>
          </p:nvSpPr>
          <p:spPr bwMode="auto">
            <a:xfrm>
              <a:off x="4210050" y="2438400"/>
              <a:ext cx="0" cy="16002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9" name="Line 19"/>
            <p:cNvSpPr>
              <a:spLocks noChangeShapeType="1"/>
            </p:cNvSpPr>
            <p:nvPr/>
          </p:nvSpPr>
          <p:spPr bwMode="auto">
            <a:xfrm>
              <a:off x="3295650" y="3200400"/>
              <a:ext cx="22860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0" name="Line 20"/>
            <p:cNvSpPr>
              <a:spLocks noChangeShapeType="1"/>
            </p:cNvSpPr>
            <p:nvPr/>
          </p:nvSpPr>
          <p:spPr bwMode="auto">
            <a:xfrm>
              <a:off x="3524250" y="3200400"/>
              <a:ext cx="0" cy="8382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4151" y="6127977"/>
            <a:ext cx="663677" cy="4328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53DAE99-575C-4F4E-B082-367ECEEC2BF1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45EC0D-0476-2243-996A-BC20CB401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21165022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152718"/>
            <a:ext cx="9574923" cy="1371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risk attitudes Assuming expected utility </a:t>
            </a:r>
            <a:r>
              <a:rPr lang="en-US" altLang="en-US" sz="4000" dirty="0" err="1"/>
              <a:t>maximizIng</a:t>
            </a:r>
            <a:endParaRPr lang="en-US" altLang="en-US" sz="4000" dirty="0">
              <a:solidFill>
                <a:schemeClr val="tx1"/>
              </a:solidFill>
            </a:endParaRPr>
          </a:p>
        </p:txBody>
      </p:sp>
      <p:sp>
        <p:nvSpPr>
          <p:cNvPr id="6155" name="Rectangle 11"/>
          <p:cNvSpPr>
            <a:spLocks noGrp="1" noChangeArrowheads="1"/>
          </p:cNvSpPr>
          <p:nvPr>
            <p:ph idx="1"/>
          </p:nvPr>
        </p:nvSpPr>
        <p:spPr>
          <a:xfrm>
            <a:off x="609600" y="4597400"/>
            <a:ext cx="10160000" cy="1877825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rgbClr val="008000"/>
                </a:solidFill>
              </a:rPr>
              <a:t>Green</a:t>
            </a:r>
            <a:r>
              <a:rPr lang="en-US" altLang="en-US" dirty="0"/>
              <a:t> has decreasing marginal utility </a:t>
            </a:r>
            <a:r>
              <a:rPr lang="en-US" altLang="en-US" dirty="0">
                <a:ea typeface="Arial" charset="0"/>
                <a:cs typeface="Arial" charset="0"/>
              </a:rPr>
              <a:t>→ </a:t>
            </a:r>
            <a:r>
              <a:rPr lang="en-US" altLang="en-US" dirty="0"/>
              <a:t>risk-averse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Blue</a:t>
            </a:r>
            <a:r>
              <a:rPr lang="en-US" altLang="en-US" dirty="0"/>
              <a:t> has constant marginal utility </a:t>
            </a:r>
            <a:r>
              <a:rPr lang="en-US" altLang="en-US" dirty="0">
                <a:ea typeface="Arial" charset="0"/>
                <a:cs typeface="Arial" charset="0"/>
              </a:rPr>
              <a:t>→ </a:t>
            </a:r>
            <a:r>
              <a:rPr lang="en-US" altLang="en-US" dirty="0"/>
              <a:t>risk-neutral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rgbClr val="800000"/>
                </a:solidFill>
              </a:rPr>
              <a:t>Red</a:t>
            </a:r>
            <a:r>
              <a:rPr lang="en-US" altLang="en-US" dirty="0"/>
              <a:t> has increasing marginal utility </a:t>
            </a:r>
            <a:r>
              <a:rPr lang="en-US" altLang="en-US" dirty="0">
                <a:ea typeface="Arial" charset="0"/>
                <a:cs typeface="Arial" charset="0"/>
              </a:rPr>
              <a:t>→ </a:t>
            </a:r>
            <a:r>
              <a:rPr lang="en-US" altLang="en-US" dirty="0"/>
              <a:t>risk-seeking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chemeClr val="bg2"/>
                </a:solidFill>
              </a:rPr>
              <a:t>Grey</a:t>
            </a:r>
            <a:r>
              <a:rPr lang="en-US" altLang="en-US" dirty="0"/>
              <a:t>’s marginal utility is sometimes increasing, sometimes decreasing </a:t>
            </a:r>
            <a:r>
              <a:rPr lang="en-US" altLang="en-US" dirty="0">
                <a:ea typeface="Arial" charset="0"/>
                <a:cs typeface="Arial" charset="0"/>
              </a:rPr>
              <a:t>→ neither </a:t>
            </a:r>
            <a:r>
              <a:rPr lang="en-US" altLang="en-US" dirty="0"/>
              <a:t>risk-averse (everywhere) nor risk-seeking (everywhere)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sp>
        <p:nvSpPr>
          <p:cNvPr id="6147" name="Line 3"/>
          <p:cNvSpPr>
            <a:spLocks noChangeShapeType="1"/>
          </p:cNvSpPr>
          <p:nvPr/>
        </p:nvSpPr>
        <p:spPr bwMode="auto">
          <a:xfrm>
            <a:off x="3930650" y="1665605"/>
            <a:ext cx="0" cy="2895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8" name="Line 4"/>
          <p:cNvSpPr>
            <a:spLocks noChangeShapeType="1"/>
          </p:cNvSpPr>
          <p:nvPr/>
        </p:nvSpPr>
        <p:spPr bwMode="auto">
          <a:xfrm>
            <a:off x="3930650" y="4561205"/>
            <a:ext cx="434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2971800" y="1513206"/>
            <a:ext cx="704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utility</a:t>
            </a:r>
          </a:p>
        </p:txBody>
      </p:sp>
      <p:sp>
        <p:nvSpPr>
          <p:cNvPr id="6150" name="Freeform 6"/>
          <p:cNvSpPr>
            <a:spLocks/>
          </p:cNvSpPr>
          <p:nvPr/>
        </p:nvSpPr>
        <p:spPr bwMode="auto">
          <a:xfrm>
            <a:off x="3930650" y="2046605"/>
            <a:ext cx="4114800" cy="2514600"/>
          </a:xfrm>
          <a:custGeom>
            <a:avLst/>
            <a:gdLst>
              <a:gd name="T0" fmla="*/ 0 w 2592"/>
              <a:gd name="T1" fmla="*/ 1584 h 1584"/>
              <a:gd name="T2" fmla="*/ 96 w 2592"/>
              <a:gd name="T3" fmla="*/ 1248 h 1584"/>
              <a:gd name="T4" fmla="*/ 288 w 2592"/>
              <a:gd name="T5" fmla="*/ 912 h 1584"/>
              <a:gd name="T6" fmla="*/ 624 w 2592"/>
              <a:gd name="T7" fmla="*/ 576 h 1584"/>
              <a:gd name="T8" fmla="*/ 1056 w 2592"/>
              <a:gd name="T9" fmla="*/ 336 h 1584"/>
              <a:gd name="T10" fmla="*/ 1632 w 2592"/>
              <a:gd name="T11" fmla="*/ 144 h 1584"/>
              <a:gd name="T12" fmla="*/ 2112 w 2592"/>
              <a:gd name="T13" fmla="*/ 48 h 1584"/>
              <a:gd name="T14" fmla="*/ 2592 w 2592"/>
              <a:gd name="T15" fmla="*/ 0 h 158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592"/>
              <a:gd name="T25" fmla="*/ 0 h 1584"/>
              <a:gd name="T26" fmla="*/ 2592 w 2592"/>
              <a:gd name="T27" fmla="*/ 1584 h 158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592" h="1584">
                <a:moveTo>
                  <a:pt x="0" y="1584"/>
                </a:moveTo>
                <a:cubicBezTo>
                  <a:pt x="24" y="1472"/>
                  <a:pt x="48" y="1360"/>
                  <a:pt x="96" y="1248"/>
                </a:cubicBezTo>
                <a:cubicBezTo>
                  <a:pt x="144" y="1136"/>
                  <a:pt x="200" y="1024"/>
                  <a:pt x="288" y="912"/>
                </a:cubicBezTo>
                <a:cubicBezTo>
                  <a:pt x="376" y="800"/>
                  <a:pt x="496" y="672"/>
                  <a:pt x="624" y="576"/>
                </a:cubicBezTo>
                <a:cubicBezTo>
                  <a:pt x="752" y="480"/>
                  <a:pt x="888" y="408"/>
                  <a:pt x="1056" y="336"/>
                </a:cubicBezTo>
                <a:cubicBezTo>
                  <a:pt x="1224" y="264"/>
                  <a:pt x="1456" y="192"/>
                  <a:pt x="1632" y="144"/>
                </a:cubicBezTo>
                <a:cubicBezTo>
                  <a:pt x="1808" y="96"/>
                  <a:pt x="1952" y="72"/>
                  <a:pt x="2112" y="48"/>
                </a:cubicBezTo>
                <a:cubicBezTo>
                  <a:pt x="2272" y="24"/>
                  <a:pt x="2512" y="8"/>
                  <a:pt x="2592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8350250" y="4346893"/>
            <a:ext cx="869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money</a:t>
            </a: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 flipV="1">
            <a:off x="3962400" y="1498918"/>
            <a:ext cx="4114800" cy="3048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3" name="Freeform 9"/>
          <p:cNvSpPr>
            <a:spLocks/>
          </p:cNvSpPr>
          <p:nvPr/>
        </p:nvSpPr>
        <p:spPr bwMode="auto">
          <a:xfrm>
            <a:off x="3962400" y="1498918"/>
            <a:ext cx="3352800" cy="3048000"/>
          </a:xfrm>
          <a:custGeom>
            <a:avLst/>
            <a:gdLst>
              <a:gd name="T0" fmla="*/ 0 w 2112"/>
              <a:gd name="T1" fmla="*/ 1920 h 1920"/>
              <a:gd name="T2" fmla="*/ 960 w 2112"/>
              <a:gd name="T3" fmla="*/ 1776 h 1920"/>
              <a:gd name="T4" fmla="*/ 1776 w 2112"/>
              <a:gd name="T5" fmla="*/ 1296 h 1920"/>
              <a:gd name="T6" fmla="*/ 2112 w 2112"/>
              <a:gd name="T7" fmla="*/ 0 h 1920"/>
              <a:gd name="T8" fmla="*/ 0 60000 65536"/>
              <a:gd name="T9" fmla="*/ 0 60000 65536"/>
              <a:gd name="T10" fmla="*/ 0 60000 65536"/>
              <a:gd name="T11" fmla="*/ 0 60000 65536"/>
              <a:gd name="T12" fmla="*/ 0 w 2112"/>
              <a:gd name="T13" fmla="*/ 0 h 1920"/>
              <a:gd name="T14" fmla="*/ 2112 w 2112"/>
              <a:gd name="T15" fmla="*/ 1920 h 19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2" h="1920">
                <a:moveTo>
                  <a:pt x="0" y="1920"/>
                </a:moveTo>
                <a:cubicBezTo>
                  <a:pt x="332" y="1900"/>
                  <a:pt x="664" y="1880"/>
                  <a:pt x="960" y="1776"/>
                </a:cubicBezTo>
                <a:cubicBezTo>
                  <a:pt x="1256" y="1672"/>
                  <a:pt x="1584" y="1592"/>
                  <a:pt x="1776" y="1296"/>
                </a:cubicBezTo>
                <a:cubicBezTo>
                  <a:pt x="1968" y="1000"/>
                  <a:pt x="2040" y="500"/>
                  <a:pt x="2112" y="0"/>
                </a:cubicBezTo>
              </a:path>
            </a:pathLst>
          </a:custGeom>
          <a:noFill/>
          <a:ln w="38100" cap="flat" cmpd="sng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4" name="Freeform 10"/>
          <p:cNvSpPr>
            <a:spLocks/>
          </p:cNvSpPr>
          <p:nvPr/>
        </p:nvSpPr>
        <p:spPr bwMode="auto">
          <a:xfrm>
            <a:off x="3886200" y="1778318"/>
            <a:ext cx="4191000" cy="2768600"/>
          </a:xfrm>
          <a:custGeom>
            <a:avLst/>
            <a:gdLst>
              <a:gd name="T0" fmla="*/ 0 w 2640"/>
              <a:gd name="T1" fmla="*/ 1744 h 1744"/>
              <a:gd name="T2" fmla="*/ 1248 w 2640"/>
              <a:gd name="T3" fmla="*/ 1264 h 1744"/>
              <a:gd name="T4" fmla="*/ 1632 w 2640"/>
              <a:gd name="T5" fmla="*/ 208 h 1744"/>
              <a:gd name="T6" fmla="*/ 2640 w 2640"/>
              <a:gd name="T7" fmla="*/ 16 h 1744"/>
              <a:gd name="T8" fmla="*/ 0 60000 65536"/>
              <a:gd name="T9" fmla="*/ 0 60000 65536"/>
              <a:gd name="T10" fmla="*/ 0 60000 65536"/>
              <a:gd name="T11" fmla="*/ 0 60000 65536"/>
              <a:gd name="T12" fmla="*/ 0 w 2640"/>
              <a:gd name="T13" fmla="*/ 0 h 1744"/>
              <a:gd name="T14" fmla="*/ 2640 w 2640"/>
              <a:gd name="T15" fmla="*/ 1744 h 17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0" h="1744">
                <a:moveTo>
                  <a:pt x="0" y="1744"/>
                </a:moveTo>
                <a:cubicBezTo>
                  <a:pt x="488" y="1632"/>
                  <a:pt x="976" y="1520"/>
                  <a:pt x="1248" y="1264"/>
                </a:cubicBezTo>
                <a:cubicBezTo>
                  <a:pt x="1520" y="1008"/>
                  <a:pt x="1400" y="416"/>
                  <a:pt x="1632" y="208"/>
                </a:cubicBezTo>
                <a:cubicBezTo>
                  <a:pt x="1864" y="0"/>
                  <a:pt x="2252" y="8"/>
                  <a:pt x="2640" y="16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C21813-9778-EC41-B865-D0028A1816C1}"/>
              </a:ext>
            </a:extLst>
          </p:cNvPr>
          <p:cNvSpPr txBox="1"/>
          <p:nvPr/>
        </p:nvSpPr>
        <p:spPr>
          <a:xfrm>
            <a:off x="0" y="6706473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995605-03D1-F146-88D3-97A910B26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1337162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5" grpId="0" uiExpand="1" build="p"/>
      <p:bldP spid="6150" grpId="0" animBg="1"/>
      <p:bldP spid="6152" grpId="0" animBg="1"/>
      <p:bldP spid="6153" grpId="0" animBg="1"/>
      <p:bldP spid="615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</a:t>
            </a:r>
            <a:r>
              <a:rPr lang="en-US"/>
              <a:t>&amp; Utility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strategy</a:t>
            </a:r>
            <a:r>
              <a:rPr lang="en-US" dirty="0"/>
              <a:t> </a:t>
            </a:r>
            <a:r>
              <a:rPr lang="en-US" i="1" dirty="0" err="1"/>
              <a:t>s</a:t>
            </a:r>
            <a:r>
              <a:rPr lang="en-US" i="1" baseline="-25000" dirty="0" err="1"/>
              <a:t>i</a:t>
            </a:r>
            <a:r>
              <a:rPr lang="en-US" dirty="0"/>
              <a:t> for agent </a:t>
            </a:r>
            <a:r>
              <a:rPr lang="en-US" i="1" dirty="0" err="1"/>
              <a:t>i</a:t>
            </a:r>
            <a:r>
              <a:rPr lang="en-US" dirty="0"/>
              <a:t> is a mapping of history/the agent’s knowledge of the world to actions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Pure: “perform action </a:t>
            </a:r>
            <a:r>
              <a:rPr lang="en-US" i="1" dirty="0"/>
              <a:t>x</a:t>
            </a:r>
            <a:r>
              <a:rPr lang="en-US" dirty="0"/>
              <a:t> with probability 1”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Randomized: “do </a:t>
            </a:r>
            <a:r>
              <a:rPr lang="en-US" i="1" dirty="0"/>
              <a:t>x</a:t>
            </a:r>
            <a:r>
              <a:rPr lang="en-US" dirty="0"/>
              <a:t> with </a:t>
            </a:r>
            <a:r>
              <a:rPr lang="en-US" dirty="0" err="1"/>
              <a:t>prob</a:t>
            </a:r>
            <a:r>
              <a:rPr lang="en-US" dirty="0"/>
              <a:t> 0.2 and </a:t>
            </a:r>
            <a:r>
              <a:rPr lang="en-US" i="1" dirty="0"/>
              <a:t>y</a:t>
            </a:r>
            <a:r>
              <a:rPr lang="en-US" dirty="0"/>
              <a:t> with </a:t>
            </a:r>
            <a:r>
              <a:rPr lang="en-US" dirty="0" err="1"/>
              <a:t>prob</a:t>
            </a:r>
            <a:r>
              <a:rPr lang="en-US" dirty="0"/>
              <a:t> 0.8”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strategy set </a:t>
            </a:r>
            <a:r>
              <a:rPr lang="en-US" dirty="0"/>
              <a:t>is the set of strategies available to agent </a:t>
            </a:r>
            <a:r>
              <a:rPr lang="en-US" dirty="0" err="1"/>
              <a:t>i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be infinite (infinite number of actions, randomization)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strategy profile </a:t>
            </a:r>
            <a:r>
              <a:rPr lang="en-US" dirty="0"/>
              <a:t>is an instantiation (</a:t>
            </a:r>
            <a:r>
              <a:rPr lang="en-US" i="1" dirty="0"/>
              <a:t>s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s</a:t>
            </a:r>
            <a:r>
              <a:rPr lang="en-US" i="1" baseline="-25000" dirty="0"/>
              <a:t>2</a:t>
            </a:r>
            <a:r>
              <a:rPr lang="en-US" dirty="0"/>
              <a:t>, </a:t>
            </a:r>
            <a:r>
              <a:rPr lang="en-US" i="1" dirty="0"/>
              <a:t>s</a:t>
            </a:r>
            <a:r>
              <a:rPr lang="en-US" i="1" baseline="-25000" dirty="0"/>
              <a:t>3</a:t>
            </a:r>
            <a:r>
              <a:rPr lang="en-US" dirty="0"/>
              <a:t>, </a:t>
            </a:r>
            <a:r>
              <a:rPr lang="is-IS" dirty="0"/>
              <a:t>…, </a:t>
            </a:r>
            <a:r>
              <a:rPr lang="is-IS" i="1" dirty="0"/>
              <a:t>s</a:t>
            </a:r>
            <a:r>
              <a:rPr lang="is-IS" i="1" baseline="-25000" dirty="0"/>
              <a:t>N</a:t>
            </a:r>
            <a:r>
              <a:rPr lang="is-IS" dirty="0"/>
              <a:t>)</a:t>
            </a:r>
          </a:p>
          <a:p>
            <a:r>
              <a:rPr lang="is-IS" dirty="0"/>
              <a:t>Abuse of notation: we’ll use </a:t>
            </a:r>
            <a:r>
              <a:rPr lang="is-IS" i="1" dirty="0"/>
              <a:t>s</a:t>
            </a:r>
            <a:r>
              <a:rPr lang="is-IS" i="1" baseline="-25000" dirty="0"/>
              <a:t>-i</a:t>
            </a:r>
            <a:r>
              <a:rPr lang="is-IS" dirty="0"/>
              <a:t> to refer to all strategies played other than that by agent </a:t>
            </a:r>
            <a:r>
              <a:rPr lang="is-IS" i="1" dirty="0"/>
              <a:t>i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i</a:t>
            </a:r>
            <a:r>
              <a:rPr lang="is-IS" i="1" dirty="0"/>
              <a:t> = </a:t>
            </a:r>
            <a:r>
              <a:rPr lang="is-IS" dirty="0"/>
              <a:t>2, then </a:t>
            </a:r>
            <a:r>
              <a:rPr lang="is-IS" i="1" dirty="0"/>
              <a:t>s</a:t>
            </a:r>
            <a:r>
              <a:rPr lang="is-IS" i="1" baseline="-25000" dirty="0"/>
              <a:t>-i</a:t>
            </a:r>
            <a:r>
              <a:rPr lang="is-IS" dirty="0"/>
              <a:t> = (</a:t>
            </a:r>
            <a:r>
              <a:rPr lang="is-IS" i="1" dirty="0"/>
              <a:t>s</a:t>
            </a:r>
            <a:r>
              <a:rPr lang="is-IS" i="1" baseline="-25000" dirty="0"/>
              <a:t>1</a:t>
            </a:r>
            <a:r>
              <a:rPr lang="is-IS" dirty="0"/>
              <a:t>, </a:t>
            </a:r>
            <a:r>
              <a:rPr lang="is-IS" i="1" dirty="0"/>
              <a:t>s</a:t>
            </a:r>
            <a:r>
              <a:rPr lang="is-IS" i="1" baseline="-25000" dirty="0"/>
              <a:t>3</a:t>
            </a:r>
            <a:r>
              <a:rPr lang="is-IS" dirty="0"/>
              <a:t>, ..., </a:t>
            </a:r>
            <a:r>
              <a:rPr lang="is-IS" i="1" dirty="0"/>
              <a:t>s</a:t>
            </a:r>
            <a:r>
              <a:rPr lang="is-IS" i="1" baseline="-25000" dirty="0"/>
              <a:t>N</a:t>
            </a:r>
            <a:r>
              <a:rPr lang="is-IS" dirty="0"/>
              <a:t>)</a:t>
            </a:r>
          </a:p>
          <a:p>
            <a:r>
              <a:rPr lang="is-IS" dirty="0"/>
              <a:t>Utils awarded after game is played: </a:t>
            </a:r>
            <a:r>
              <a:rPr lang="is-IS" i="1" dirty="0"/>
              <a:t>u</a:t>
            </a:r>
            <a:r>
              <a:rPr lang="is-IS" i="1" baseline="-25000" dirty="0"/>
              <a:t>i</a:t>
            </a:r>
            <a:r>
              <a:rPr lang="is-IS" dirty="0"/>
              <a:t> = </a:t>
            </a:r>
            <a:r>
              <a:rPr lang="is-IS" i="1" dirty="0"/>
              <a:t>u</a:t>
            </a:r>
            <a:r>
              <a:rPr lang="is-IS" i="1" baseline="-25000" dirty="0"/>
              <a:t>i</a:t>
            </a:r>
            <a:r>
              <a:rPr lang="is-IS" dirty="0"/>
              <a:t>(</a:t>
            </a:r>
            <a:r>
              <a:rPr lang="is-IS" i="1" dirty="0"/>
              <a:t>s</a:t>
            </a:r>
            <a:r>
              <a:rPr lang="is-IS" i="1" baseline="-25000" dirty="0"/>
              <a:t>i</a:t>
            </a:r>
            <a:r>
              <a:rPr lang="is-IS" dirty="0"/>
              <a:t>, </a:t>
            </a:r>
            <a:r>
              <a:rPr lang="is-IS" i="1" dirty="0"/>
              <a:t>s</a:t>
            </a:r>
            <a:r>
              <a:rPr lang="is-IS" i="1" baseline="-25000" dirty="0"/>
              <a:t>-i</a:t>
            </a:r>
            <a:r>
              <a:rPr lang="is-IS" dirty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9875C9-102B-6D4A-9D9C-A9400AE1B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5036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act strategically in the face of what they</a:t>
            </a:r>
            <a:br>
              <a:rPr lang="en-US" dirty="0"/>
            </a:br>
            <a:r>
              <a:rPr lang="en-US" dirty="0"/>
              <a:t>believe other agents will do, who act based on </a:t>
            </a:r>
            <a:r>
              <a:rPr lang="is-IS" dirty="0"/>
              <a:t>…</a:t>
            </a:r>
          </a:p>
          <a:p>
            <a:r>
              <a:rPr lang="is-IS" dirty="0"/>
              <a:t>There may be other sources of </a:t>
            </a:r>
            <a:r>
              <a:rPr lang="is-IS" dirty="0">
                <a:solidFill>
                  <a:schemeClr val="tx2"/>
                </a:solidFill>
              </a:rPr>
              <a:t>non-strategic</a:t>
            </a:r>
            <a:r>
              <a:rPr lang="is-IS" dirty="0"/>
              <a:t> randomness</a:t>
            </a:r>
          </a:p>
          <a:p>
            <a:r>
              <a:rPr lang="is-IS" dirty="0"/>
              <a:t>Included (when needed) in our models as a unique agent called </a:t>
            </a:r>
            <a:r>
              <a:rPr lang="is-IS" dirty="0">
                <a:solidFill>
                  <a:schemeClr val="tx2"/>
                </a:solidFill>
              </a:rPr>
              <a:t>nature</a:t>
            </a:r>
            <a:r>
              <a:rPr lang="is-IS" dirty="0"/>
              <a:t>, which acts: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</a:t>
            </a:r>
            <a:r>
              <a:rPr lang="is-IS" dirty="0"/>
              <a:t>robabilistically</a:t>
            </a:r>
          </a:p>
          <a:p>
            <a:pPr marL="342900" indent="-342900">
              <a:buFont typeface="Arial" charset="0"/>
              <a:buChar char="•"/>
            </a:pPr>
            <a:r>
              <a:rPr lang="is-IS" dirty="0"/>
              <a:t>Without reasoning about what other agents will do</a:t>
            </a:r>
          </a:p>
          <a:p>
            <a:r>
              <a:rPr lang="is-IS" dirty="0"/>
              <a:t>(Sometimes referred to as agent </a:t>
            </a:r>
            <a:r>
              <a:rPr lang="is-IS" i="1" dirty="0"/>
              <a:t>i</a:t>
            </a:r>
            <a:r>
              <a:rPr lang="is-IS" dirty="0"/>
              <a:t> = 0, often just </a:t>
            </a:r>
            <a:r>
              <a:rPr lang="is-IS" dirty="0">
                <a:solidFill>
                  <a:schemeClr val="tx2"/>
                </a:solidFill>
              </a:rPr>
              <a:t>nature</a:t>
            </a:r>
            <a:r>
              <a:rPr lang="is-IS" dirty="0"/>
              <a:t>.)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9679" y="755865"/>
            <a:ext cx="1536905" cy="15369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138A6-1302-9D4F-A13F-84DC5C57C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0101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6AA4F5-C183-5246-9D73-083B8E768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85778" cy="68699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9FE17-A329-6147-BF56-DDB8000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390F36-D949-DE4B-88AC-8D02BC998B40}"/>
              </a:ext>
            </a:extLst>
          </p:cNvPr>
          <p:cNvSpPr/>
          <p:nvPr/>
        </p:nvSpPr>
        <p:spPr>
          <a:xfrm rot="5400000">
            <a:off x="7859889" y="2525889"/>
            <a:ext cx="6858000" cy="180622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Wrapping up from last lecture …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B78D5D-A524-6E45-9287-417D2D034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880894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720C0B7-999C-E64A-820E-120228C53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Game Representations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graphicFrame>
        <p:nvGraphicFramePr>
          <p:cNvPr id="286723" name="Group 3">
            <a:extLst>
              <a:ext uri="{FF2B5EF4-FFF2-40B4-BE49-F238E27FC236}">
                <a16:creationId xmlns:a16="http://schemas.microsoft.com/office/drawing/2014/main" id="{B614C7F4-D52E-5147-B55A-21F516778BD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550670177"/>
              </p:ext>
            </p:extLst>
          </p:nvPr>
        </p:nvGraphicFramePr>
        <p:xfrm>
          <a:off x="5402263" y="2695575"/>
          <a:ext cx="4283075" cy="2786064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141" name="Picture 21" descr="MCj04081500000[1]">
            <a:extLst>
              <a:ext uri="{FF2B5EF4-FFF2-40B4-BE49-F238E27FC236}">
                <a16:creationId xmlns:a16="http://schemas.microsoft.com/office/drawing/2014/main" id="{0866ED97-A468-8247-9200-6FDFFB145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3588" y="2868613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2" name="Picture 22" descr="MCj04081500000[1]">
            <a:extLst>
              <a:ext uri="{FF2B5EF4-FFF2-40B4-BE49-F238E27FC236}">
                <a16:creationId xmlns:a16="http://schemas.microsoft.com/office/drawing/2014/main" id="{91A0965B-0CB0-A14E-8E57-CC5E01C78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3888" y="2106613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43" name="Document">
            <a:extLst>
              <a:ext uri="{FF2B5EF4-FFF2-40B4-BE49-F238E27FC236}">
                <a16:creationId xmlns:a16="http://schemas.microsoft.com/office/drawing/2014/main" id="{63716B55-213C-9441-B8C1-2FAD96986ABD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4810125" y="3759200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144" name="Document">
            <a:extLst>
              <a:ext uri="{FF2B5EF4-FFF2-40B4-BE49-F238E27FC236}">
                <a16:creationId xmlns:a16="http://schemas.microsoft.com/office/drawing/2014/main" id="{3FF9B899-659E-2343-9128-7036DE5A4429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324725" y="1981200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5145" name="Picture 25" descr="MCj02344460000[1]">
            <a:extLst>
              <a:ext uri="{FF2B5EF4-FFF2-40B4-BE49-F238E27FC236}">
                <a16:creationId xmlns:a16="http://schemas.microsoft.com/office/drawing/2014/main" id="{3DDA7740-6F23-EC45-9BB5-7318310C6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5025" y="2003426"/>
            <a:ext cx="10493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6" name="Picture 26" descr="MCj02344460000[1]">
            <a:extLst>
              <a:ext uri="{FF2B5EF4-FFF2-40B4-BE49-F238E27FC236}">
                <a16:creationId xmlns:a16="http://schemas.microsoft.com/office/drawing/2014/main" id="{4E253527-D2EE-1A4A-8599-2E4BF9E69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2925" y="4645026"/>
            <a:ext cx="10493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47" name="Text Box 27">
            <a:extLst>
              <a:ext uri="{FF2B5EF4-FFF2-40B4-BE49-F238E27FC236}">
                <a16:creationId xmlns:a16="http://schemas.microsoft.com/office/drawing/2014/main" id="{40C1F239-4E06-CC4F-A16F-A9B8732A7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3482975"/>
            <a:ext cx="17526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</a:rPr>
              <a:t>Row player</a:t>
            </a:r>
            <a:r>
              <a:rPr lang="en-US" altLang="en-US" sz="1800" dirty="0"/>
              <a:t> aka. </a:t>
            </a:r>
            <a:r>
              <a:rPr lang="en-US" altLang="en-US" sz="1800" dirty="0">
                <a:solidFill>
                  <a:schemeClr val="tx2"/>
                </a:solidFill>
              </a:rPr>
              <a:t>player 1</a:t>
            </a:r>
            <a:r>
              <a:rPr lang="en-US" altLang="en-US" sz="1800" dirty="0"/>
              <a:t> chooses a row</a:t>
            </a:r>
          </a:p>
        </p:txBody>
      </p:sp>
      <p:sp>
        <p:nvSpPr>
          <p:cNvPr id="5148" name="Text Box 28">
            <a:extLst>
              <a:ext uri="{FF2B5EF4-FFF2-40B4-BE49-F238E27FC236}">
                <a16:creationId xmlns:a16="http://schemas.microsoft.com/office/drawing/2014/main" id="{631DB8EC-4AB4-B346-99BE-C3AF12D37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200" y="584202"/>
            <a:ext cx="25908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</a:rPr>
              <a:t>Column player</a:t>
            </a:r>
            <a:r>
              <a:rPr lang="en-US" altLang="en-US" sz="1800" dirty="0"/>
              <a:t> aka. </a:t>
            </a:r>
            <a:r>
              <a:rPr lang="en-US" altLang="en-US" sz="1800" dirty="0">
                <a:solidFill>
                  <a:schemeClr val="tx2"/>
                </a:solidFill>
              </a:rPr>
              <a:t>player 2</a:t>
            </a:r>
            <a:r>
              <a:rPr lang="en-US" altLang="en-US" sz="1800" dirty="0"/>
              <a:t> (simultaneously) chooses a column</a:t>
            </a:r>
          </a:p>
        </p:txBody>
      </p:sp>
      <p:sp>
        <p:nvSpPr>
          <p:cNvPr id="5149" name="Text Box 29">
            <a:extLst>
              <a:ext uri="{FF2B5EF4-FFF2-40B4-BE49-F238E27FC236}">
                <a16:creationId xmlns:a16="http://schemas.microsoft.com/office/drawing/2014/main" id="{9307BB7E-16D1-A94A-A9AD-9804AC480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872039"/>
            <a:ext cx="26670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 row or column is called an </a:t>
            </a:r>
            <a:r>
              <a:rPr lang="en-US" altLang="en-US" sz="1800" dirty="0">
                <a:solidFill>
                  <a:schemeClr val="tx2"/>
                </a:solidFill>
              </a:rPr>
              <a:t>action</a:t>
            </a:r>
            <a:r>
              <a:rPr lang="en-US" altLang="en-US" sz="1800" dirty="0"/>
              <a:t> or </a:t>
            </a:r>
            <a:r>
              <a:rPr lang="en-US" altLang="en-US" sz="1800" dirty="0">
                <a:solidFill>
                  <a:schemeClr val="tx2"/>
                </a:solidFill>
              </a:rPr>
              <a:t>(pure) strategy</a:t>
            </a:r>
          </a:p>
        </p:txBody>
      </p:sp>
      <p:sp>
        <p:nvSpPr>
          <p:cNvPr id="5150" name="Line 30">
            <a:extLst>
              <a:ext uri="{FF2B5EF4-FFF2-40B4-BE49-F238E27FC236}">
                <a16:creationId xmlns:a16="http://schemas.microsoft.com/office/drawing/2014/main" id="{4057ADF7-0AC0-1E46-B556-E5169A3872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00800" y="5329238"/>
            <a:ext cx="6858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51" name="Text Box 31">
            <a:extLst>
              <a:ext uri="{FF2B5EF4-FFF2-40B4-BE49-F238E27FC236}">
                <a16:creationId xmlns:a16="http://schemas.microsoft.com/office/drawing/2014/main" id="{FF909523-1FEA-534F-A969-F2628C7B7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5691" y="5710238"/>
            <a:ext cx="66824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Row player’s utility is always listed first, column player’s second</a:t>
            </a:r>
          </a:p>
        </p:txBody>
      </p:sp>
      <p:sp>
        <p:nvSpPr>
          <p:cNvPr id="5152" name="Text Box 32">
            <a:extLst>
              <a:ext uri="{FF2B5EF4-FFF2-40B4-BE49-F238E27FC236}">
                <a16:creationId xmlns:a16="http://schemas.microsoft.com/office/drawing/2014/main" id="{B3FB9C3A-DAAD-9342-8545-FF5DD14D6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5700" y="6172200"/>
            <a:ext cx="7080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</a:rPr>
              <a:t>Zero-sum</a:t>
            </a:r>
            <a:r>
              <a:rPr lang="en-US" altLang="en-US" sz="1800" dirty="0"/>
              <a:t> game: the utilities in each entry sum to 0 (or a constant)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Three-player game would be a 3D table with 3 utilities per entry, etc.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788C4D-54CF-2140-AAC1-7EB21E6B364F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2BBCF8-AEEF-3A49-B77C-E6585812A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882529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718"/>
            <a:ext cx="6927850" cy="807720"/>
          </a:xfrm>
        </p:spPr>
        <p:txBody>
          <a:bodyPr/>
          <a:lstStyle/>
          <a:p>
            <a:r>
              <a:rPr lang="en-US" altLang="en-US"/>
              <a:t>Game representations</a:t>
            </a:r>
          </a:p>
        </p:txBody>
      </p:sp>
      <p:grpSp>
        <p:nvGrpSpPr>
          <p:cNvPr id="2" name="Group 116"/>
          <p:cNvGrpSpPr>
            <a:grpSpLocks/>
          </p:cNvGrpSpPr>
          <p:nvPr/>
        </p:nvGrpSpPr>
        <p:grpSpPr bwMode="auto">
          <a:xfrm>
            <a:off x="1600200" y="1295401"/>
            <a:ext cx="4311650" cy="4346575"/>
            <a:chOff x="48" y="816"/>
            <a:chExt cx="2716" cy="2738"/>
          </a:xfrm>
        </p:grpSpPr>
        <p:sp>
          <p:nvSpPr>
            <p:cNvPr id="5151" name="Text Box 4"/>
            <p:cNvSpPr txBox="1">
              <a:spLocks noChangeArrowheads="1"/>
            </p:cNvSpPr>
            <p:nvPr/>
          </p:nvSpPr>
          <p:spPr bwMode="auto">
            <a:xfrm>
              <a:off x="864" y="816"/>
              <a:ext cx="1452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400" dirty="0">
                  <a:latin typeface="+mn-lt"/>
                </a:rPr>
                <a:t>Extensive form </a:t>
              </a:r>
            </a:p>
            <a:p>
              <a:r>
                <a:rPr lang="en-US" altLang="en-US" sz="2400" dirty="0">
                  <a:latin typeface="+mn-lt"/>
                </a:rPr>
                <a:t>(aka tree form)</a:t>
              </a:r>
            </a:p>
          </p:txBody>
        </p:sp>
        <p:grpSp>
          <p:nvGrpSpPr>
            <p:cNvPr id="5152" name="Group 104"/>
            <p:cNvGrpSpPr>
              <a:grpSpLocks/>
            </p:cNvGrpSpPr>
            <p:nvPr/>
          </p:nvGrpSpPr>
          <p:grpSpPr bwMode="auto">
            <a:xfrm>
              <a:off x="48" y="1824"/>
              <a:ext cx="2716" cy="1730"/>
              <a:chOff x="144" y="720"/>
              <a:chExt cx="2716" cy="1730"/>
            </a:xfrm>
          </p:grpSpPr>
          <p:sp>
            <p:nvSpPr>
              <p:cNvPr id="5153" name="Oval 7"/>
              <p:cNvSpPr>
                <a:spLocks noChangeArrowheads="1"/>
              </p:cNvSpPr>
              <p:nvPr/>
            </p:nvSpPr>
            <p:spPr bwMode="auto">
              <a:xfrm>
                <a:off x="152" y="1344"/>
                <a:ext cx="580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54" name="Rectangle 8"/>
              <p:cNvSpPr>
                <a:spLocks noChangeArrowheads="1"/>
              </p:cNvSpPr>
              <p:nvPr/>
            </p:nvSpPr>
            <p:spPr bwMode="auto">
              <a:xfrm>
                <a:off x="144" y="1497"/>
                <a:ext cx="63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player 1</a:t>
                </a:r>
              </a:p>
            </p:txBody>
          </p:sp>
          <p:sp>
            <p:nvSpPr>
              <p:cNvPr id="5155" name="Line 23"/>
              <p:cNvSpPr>
                <a:spLocks noChangeShapeType="1"/>
              </p:cNvSpPr>
              <p:nvPr/>
            </p:nvSpPr>
            <p:spPr bwMode="auto">
              <a:xfrm flipV="1">
                <a:off x="728" y="1152"/>
                <a:ext cx="628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6" name="Line 24"/>
              <p:cNvSpPr>
                <a:spLocks noChangeShapeType="1"/>
              </p:cNvSpPr>
              <p:nvPr/>
            </p:nvSpPr>
            <p:spPr bwMode="auto">
              <a:xfrm>
                <a:off x="728" y="1632"/>
                <a:ext cx="624" cy="43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7" name="Line 27"/>
              <p:cNvSpPr>
                <a:spLocks noChangeShapeType="1"/>
              </p:cNvSpPr>
              <p:nvPr/>
            </p:nvSpPr>
            <p:spPr bwMode="auto">
              <a:xfrm flipV="1">
                <a:off x="1932" y="816"/>
                <a:ext cx="624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8" name="Line 28"/>
              <p:cNvSpPr>
                <a:spLocks noChangeShapeType="1"/>
              </p:cNvSpPr>
              <p:nvPr/>
            </p:nvSpPr>
            <p:spPr bwMode="auto">
              <a:xfrm>
                <a:off x="1932" y="1152"/>
                <a:ext cx="624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9" name="Rectangle 31"/>
              <p:cNvSpPr>
                <a:spLocks noChangeArrowheads="1"/>
              </p:cNvSpPr>
              <p:nvPr/>
            </p:nvSpPr>
            <p:spPr bwMode="auto">
              <a:xfrm>
                <a:off x="2556" y="720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1, 2</a:t>
                </a:r>
              </a:p>
            </p:txBody>
          </p:sp>
          <p:sp>
            <p:nvSpPr>
              <p:cNvPr id="5160" name="Rectangle 32"/>
              <p:cNvSpPr>
                <a:spLocks noChangeArrowheads="1"/>
              </p:cNvSpPr>
              <p:nvPr/>
            </p:nvSpPr>
            <p:spPr bwMode="auto">
              <a:xfrm>
                <a:off x="2556" y="1296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3, 4</a:t>
                </a:r>
              </a:p>
            </p:txBody>
          </p:sp>
          <p:sp>
            <p:nvSpPr>
              <p:cNvPr id="5161" name="Oval 33"/>
              <p:cNvSpPr>
                <a:spLocks noChangeArrowheads="1"/>
              </p:cNvSpPr>
              <p:nvPr/>
            </p:nvSpPr>
            <p:spPr bwMode="auto">
              <a:xfrm>
                <a:off x="1360" y="864"/>
                <a:ext cx="580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62" name="Rectangle 34"/>
              <p:cNvSpPr>
                <a:spLocks noChangeArrowheads="1"/>
              </p:cNvSpPr>
              <p:nvPr/>
            </p:nvSpPr>
            <p:spPr bwMode="auto">
              <a:xfrm>
                <a:off x="1327" y="1017"/>
                <a:ext cx="63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pPr algn="ctr"/>
                <a:r>
                  <a:rPr lang="en-US" altLang="en-US" sz="1800">
                    <a:latin typeface="+mn-lt"/>
                  </a:rPr>
                  <a:t>player 2</a:t>
                </a:r>
              </a:p>
              <a:p>
                <a:pPr algn="ctr"/>
                <a:endParaRPr lang="en-US" altLang="en-US" sz="1800">
                  <a:latin typeface="+mn-lt"/>
                </a:endParaRPr>
              </a:p>
            </p:txBody>
          </p:sp>
          <p:sp>
            <p:nvSpPr>
              <p:cNvPr id="5163" name="Rectangle 41"/>
              <p:cNvSpPr>
                <a:spLocks noChangeArrowheads="1"/>
              </p:cNvSpPr>
              <p:nvPr/>
            </p:nvSpPr>
            <p:spPr bwMode="auto">
              <a:xfrm>
                <a:off x="920" y="1056"/>
                <a:ext cx="30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Up</a:t>
                </a:r>
              </a:p>
            </p:txBody>
          </p:sp>
          <p:sp>
            <p:nvSpPr>
              <p:cNvPr id="5164" name="Rectangle 42"/>
              <p:cNvSpPr>
                <a:spLocks noChangeArrowheads="1"/>
              </p:cNvSpPr>
              <p:nvPr/>
            </p:nvSpPr>
            <p:spPr bwMode="auto">
              <a:xfrm>
                <a:off x="788" y="1929"/>
                <a:ext cx="48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Down</a:t>
                </a:r>
              </a:p>
            </p:txBody>
          </p:sp>
          <p:sp>
            <p:nvSpPr>
              <p:cNvPr id="5165" name="Rectangle 43"/>
              <p:cNvSpPr>
                <a:spLocks noChangeArrowheads="1"/>
              </p:cNvSpPr>
              <p:nvPr/>
            </p:nvSpPr>
            <p:spPr bwMode="auto">
              <a:xfrm>
                <a:off x="2072" y="720"/>
                <a:ext cx="35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Left</a:t>
                </a:r>
              </a:p>
            </p:txBody>
          </p:sp>
          <p:sp>
            <p:nvSpPr>
              <p:cNvPr id="5166" name="Rectangle 44"/>
              <p:cNvSpPr>
                <a:spLocks noChangeArrowheads="1"/>
              </p:cNvSpPr>
              <p:nvPr/>
            </p:nvSpPr>
            <p:spPr bwMode="auto">
              <a:xfrm>
                <a:off x="2068" y="1305"/>
                <a:ext cx="45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  <p:sp>
            <p:nvSpPr>
              <p:cNvPr id="5167" name="Line 73"/>
              <p:cNvSpPr>
                <a:spLocks noChangeShapeType="1"/>
              </p:cNvSpPr>
              <p:nvPr/>
            </p:nvSpPr>
            <p:spPr bwMode="auto">
              <a:xfrm flipV="1">
                <a:off x="1932" y="1728"/>
                <a:ext cx="624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8" name="Line 74"/>
              <p:cNvSpPr>
                <a:spLocks noChangeShapeType="1"/>
              </p:cNvSpPr>
              <p:nvPr/>
            </p:nvSpPr>
            <p:spPr bwMode="auto">
              <a:xfrm>
                <a:off x="1932" y="2064"/>
                <a:ext cx="624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9" name="Rectangle 75"/>
              <p:cNvSpPr>
                <a:spLocks noChangeArrowheads="1"/>
              </p:cNvSpPr>
              <p:nvPr/>
            </p:nvSpPr>
            <p:spPr bwMode="auto">
              <a:xfrm>
                <a:off x="2556" y="1632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5, 6</a:t>
                </a:r>
              </a:p>
            </p:txBody>
          </p:sp>
          <p:sp>
            <p:nvSpPr>
              <p:cNvPr id="5170" name="Rectangle 76"/>
              <p:cNvSpPr>
                <a:spLocks noChangeArrowheads="1"/>
              </p:cNvSpPr>
              <p:nvPr/>
            </p:nvSpPr>
            <p:spPr bwMode="auto">
              <a:xfrm>
                <a:off x="2556" y="220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7, 8</a:t>
                </a:r>
              </a:p>
            </p:txBody>
          </p:sp>
          <p:sp>
            <p:nvSpPr>
              <p:cNvPr id="5171" name="Oval 77"/>
              <p:cNvSpPr>
                <a:spLocks noChangeArrowheads="1"/>
              </p:cNvSpPr>
              <p:nvPr/>
            </p:nvSpPr>
            <p:spPr bwMode="auto">
              <a:xfrm>
                <a:off x="1360" y="1776"/>
                <a:ext cx="580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72" name="Rectangle 78"/>
              <p:cNvSpPr>
                <a:spLocks noChangeArrowheads="1"/>
              </p:cNvSpPr>
              <p:nvPr/>
            </p:nvSpPr>
            <p:spPr bwMode="auto">
              <a:xfrm>
                <a:off x="1327" y="1929"/>
                <a:ext cx="63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pPr algn="ctr"/>
                <a:r>
                  <a:rPr lang="en-US" altLang="en-US" sz="1800">
                    <a:latin typeface="+mn-lt"/>
                  </a:rPr>
                  <a:t>player 2</a:t>
                </a:r>
              </a:p>
              <a:p>
                <a:pPr algn="ctr"/>
                <a:endParaRPr lang="en-US" altLang="en-US" sz="1800">
                  <a:latin typeface="+mn-lt"/>
                </a:endParaRPr>
              </a:p>
            </p:txBody>
          </p:sp>
          <p:sp>
            <p:nvSpPr>
              <p:cNvPr id="5173" name="Rectangle 79"/>
              <p:cNvSpPr>
                <a:spLocks noChangeArrowheads="1"/>
              </p:cNvSpPr>
              <p:nvPr/>
            </p:nvSpPr>
            <p:spPr bwMode="auto">
              <a:xfrm>
                <a:off x="2072" y="1632"/>
                <a:ext cx="35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Left</a:t>
                </a:r>
              </a:p>
            </p:txBody>
          </p:sp>
          <p:sp>
            <p:nvSpPr>
              <p:cNvPr id="5174" name="Rectangle 80"/>
              <p:cNvSpPr>
                <a:spLocks noChangeArrowheads="1"/>
              </p:cNvSpPr>
              <p:nvPr/>
            </p:nvSpPr>
            <p:spPr bwMode="auto">
              <a:xfrm>
                <a:off x="2068" y="2217"/>
                <a:ext cx="45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</p:grpSp>
      </p:grpSp>
      <p:grpSp>
        <p:nvGrpSpPr>
          <p:cNvPr id="4" name="Group 117"/>
          <p:cNvGrpSpPr>
            <a:grpSpLocks/>
          </p:cNvGrpSpPr>
          <p:nvPr/>
        </p:nvGrpSpPr>
        <p:grpSpPr bwMode="auto">
          <a:xfrm>
            <a:off x="6070600" y="1022350"/>
            <a:ext cx="4470400" cy="4006850"/>
            <a:chOff x="2864" y="644"/>
            <a:chExt cx="2816" cy="2524"/>
          </a:xfrm>
        </p:grpSpPr>
        <p:sp>
          <p:nvSpPr>
            <p:cNvPr id="5128" name="Text Box 5"/>
            <p:cNvSpPr txBox="1">
              <a:spLocks noChangeArrowheads="1"/>
            </p:cNvSpPr>
            <p:nvPr/>
          </p:nvSpPr>
          <p:spPr bwMode="auto">
            <a:xfrm>
              <a:off x="3648" y="644"/>
              <a:ext cx="1722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400" dirty="0">
                  <a:latin typeface="+mn-lt"/>
                </a:rPr>
                <a:t>Matrix form </a:t>
              </a:r>
            </a:p>
            <a:p>
              <a:r>
                <a:rPr lang="en-US" altLang="en-US" sz="2400" dirty="0">
                  <a:latin typeface="+mn-lt"/>
                </a:rPr>
                <a:t>(aka normal form</a:t>
              </a:r>
            </a:p>
            <a:p>
              <a:r>
                <a:rPr lang="en-US" altLang="en-US" sz="2400" dirty="0">
                  <a:latin typeface="+mn-lt"/>
                </a:rPr>
                <a:t>aka strategic form)</a:t>
              </a:r>
            </a:p>
          </p:txBody>
        </p:sp>
        <p:grpSp>
          <p:nvGrpSpPr>
            <p:cNvPr id="5129" name="Group 115"/>
            <p:cNvGrpSpPr>
              <a:grpSpLocks/>
            </p:cNvGrpSpPr>
            <p:nvPr/>
          </p:nvGrpSpPr>
          <p:grpSpPr bwMode="auto">
            <a:xfrm>
              <a:off x="2864" y="1632"/>
              <a:ext cx="2816" cy="1536"/>
              <a:chOff x="2864" y="1248"/>
              <a:chExt cx="2816" cy="1536"/>
            </a:xfrm>
          </p:grpSpPr>
          <p:sp>
            <p:nvSpPr>
              <p:cNvPr id="5130" name="Rectangle 35"/>
              <p:cNvSpPr>
                <a:spLocks noChangeArrowheads="1"/>
              </p:cNvSpPr>
              <p:nvPr/>
            </p:nvSpPr>
            <p:spPr bwMode="auto">
              <a:xfrm>
                <a:off x="3840" y="1920"/>
                <a:ext cx="912" cy="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31" name="Line 36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2" name="Line 37"/>
              <p:cNvSpPr>
                <a:spLocks noChangeShapeType="1"/>
              </p:cNvSpPr>
              <p:nvPr/>
            </p:nvSpPr>
            <p:spPr bwMode="auto">
              <a:xfrm>
                <a:off x="3840" y="2352"/>
                <a:ext cx="18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3" name="Rectangle 38"/>
              <p:cNvSpPr>
                <a:spLocks noChangeArrowheads="1"/>
              </p:cNvSpPr>
              <p:nvPr/>
            </p:nvSpPr>
            <p:spPr bwMode="auto">
              <a:xfrm>
                <a:off x="2864" y="2112"/>
                <a:ext cx="73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player 1’</a:t>
                </a:r>
                <a:r>
                  <a:rPr lang="en-US" altLang="ja-JP" sz="1800" dirty="0">
                    <a:latin typeface="+mn-lt"/>
                  </a:rPr>
                  <a:t>s</a:t>
                </a:r>
              </a:p>
              <a:p>
                <a:r>
                  <a:rPr lang="en-US" altLang="en-US" sz="1800" dirty="0">
                    <a:latin typeface="+mn-lt"/>
                  </a:rPr>
                  <a:t>strategy</a:t>
                </a:r>
              </a:p>
            </p:txBody>
          </p:sp>
          <p:sp>
            <p:nvSpPr>
              <p:cNvPr id="5134" name="Rectangle 39"/>
              <p:cNvSpPr>
                <a:spLocks noChangeArrowheads="1"/>
              </p:cNvSpPr>
              <p:nvPr/>
            </p:nvSpPr>
            <p:spPr bwMode="auto">
              <a:xfrm>
                <a:off x="4272" y="1248"/>
                <a:ext cx="133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player 2</a:t>
                </a:r>
                <a:r>
                  <a:rPr lang="en-US" altLang="ja-JP" sz="1800" dirty="0">
                    <a:latin typeface="+mn-lt"/>
                  </a:rPr>
                  <a:t>’s strategy</a:t>
                </a:r>
                <a:endParaRPr lang="en-US" altLang="en-US" sz="1800" dirty="0">
                  <a:latin typeface="+mn-lt"/>
                </a:endParaRPr>
              </a:p>
            </p:txBody>
          </p:sp>
          <p:sp>
            <p:nvSpPr>
              <p:cNvPr id="5135" name="Rectangle 40"/>
              <p:cNvSpPr>
                <a:spLocks noChangeArrowheads="1"/>
              </p:cNvSpPr>
              <p:nvPr/>
            </p:nvSpPr>
            <p:spPr bwMode="auto">
              <a:xfrm>
                <a:off x="3936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1, 2</a:t>
                </a:r>
              </a:p>
            </p:txBody>
          </p:sp>
          <p:sp>
            <p:nvSpPr>
              <p:cNvPr id="5136" name="Rectangle 45"/>
              <p:cNvSpPr>
                <a:spLocks noChangeArrowheads="1"/>
              </p:cNvSpPr>
              <p:nvPr/>
            </p:nvSpPr>
            <p:spPr bwMode="auto">
              <a:xfrm>
                <a:off x="3504" y="2016"/>
                <a:ext cx="30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Up</a:t>
                </a:r>
              </a:p>
            </p:txBody>
          </p:sp>
          <p:sp>
            <p:nvSpPr>
              <p:cNvPr id="5137" name="Rectangle 46"/>
              <p:cNvSpPr>
                <a:spLocks noChangeArrowheads="1"/>
              </p:cNvSpPr>
              <p:nvPr/>
            </p:nvSpPr>
            <p:spPr bwMode="auto">
              <a:xfrm>
                <a:off x="3408" y="2457"/>
                <a:ext cx="48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Down</a:t>
                </a:r>
              </a:p>
            </p:txBody>
          </p:sp>
          <p:sp>
            <p:nvSpPr>
              <p:cNvPr id="5138" name="Rectangle 47"/>
              <p:cNvSpPr>
                <a:spLocks noChangeArrowheads="1"/>
              </p:cNvSpPr>
              <p:nvPr/>
            </p:nvSpPr>
            <p:spPr bwMode="auto">
              <a:xfrm>
                <a:off x="3888" y="1516"/>
                <a:ext cx="399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Left,</a:t>
                </a:r>
              </a:p>
              <a:p>
                <a:r>
                  <a:rPr lang="en-US" altLang="en-US" sz="1800" dirty="0">
                    <a:latin typeface="+mn-lt"/>
                  </a:rPr>
                  <a:t>Left</a:t>
                </a:r>
              </a:p>
            </p:txBody>
          </p:sp>
          <p:sp>
            <p:nvSpPr>
              <p:cNvPr id="5139" name="Rectangle 48"/>
              <p:cNvSpPr>
                <a:spLocks noChangeArrowheads="1"/>
              </p:cNvSpPr>
              <p:nvPr/>
            </p:nvSpPr>
            <p:spPr bwMode="auto">
              <a:xfrm>
                <a:off x="4320" y="1516"/>
                <a:ext cx="456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Left,</a:t>
                </a:r>
              </a:p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  <p:sp>
            <p:nvSpPr>
              <p:cNvPr id="5140" name="Rectangle 49"/>
              <p:cNvSpPr>
                <a:spLocks noChangeArrowheads="1"/>
              </p:cNvSpPr>
              <p:nvPr/>
            </p:nvSpPr>
            <p:spPr bwMode="auto">
              <a:xfrm>
                <a:off x="4852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3, 4</a:t>
                </a:r>
              </a:p>
            </p:txBody>
          </p:sp>
          <p:sp>
            <p:nvSpPr>
              <p:cNvPr id="5141" name="Rectangle 50"/>
              <p:cNvSpPr>
                <a:spLocks noChangeArrowheads="1"/>
              </p:cNvSpPr>
              <p:nvPr/>
            </p:nvSpPr>
            <p:spPr bwMode="auto">
              <a:xfrm>
                <a:off x="3936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5, 6</a:t>
                </a:r>
              </a:p>
            </p:txBody>
          </p:sp>
          <p:sp>
            <p:nvSpPr>
              <p:cNvPr id="5142" name="Rectangle 51"/>
              <p:cNvSpPr>
                <a:spLocks noChangeArrowheads="1"/>
              </p:cNvSpPr>
              <p:nvPr/>
            </p:nvSpPr>
            <p:spPr bwMode="auto">
              <a:xfrm>
                <a:off x="4368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7, 8</a:t>
                </a:r>
              </a:p>
            </p:txBody>
          </p:sp>
          <p:sp>
            <p:nvSpPr>
              <p:cNvPr id="5143" name="Rectangle 107"/>
              <p:cNvSpPr>
                <a:spLocks noChangeArrowheads="1"/>
              </p:cNvSpPr>
              <p:nvPr/>
            </p:nvSpPr>
            <p:spPr bwMode="auto">
              <a:xfrm>
                <a:off x="4752" y="1920"/>
                <a:ext cx="912" cy="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44" name="Rectangle 108"/>
              <p:cNvSpPr>
                <a:spLocks noChangeArrowheads="1"/>
              </p:cNvSpPr>
              <p:nvPr/>
            </p:nvSpPr>
            <p:spPr bwMode="auto">
              <a:xfrm>
                <a:off x="4760" y="1536"/>
                <a:ext cx="496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Right,</a:t>
                </a:r>
              </a:p>
              <a:p>
                <a:r>
                  <a:rPr lang="en-US" altLang="en-US" sz="1800">
                    <a:latin typeface="+mn-lt"/>
                  </a:rPr>
                  <a:t>Left</a:t>
                </a:r>
              </a:p>
            </p:txBody>
          </p:sp>
          <p:sp>
            <p:nvSpPr>
              <p:cNvPr id="5145" name="Rectangle 109"/>
              <p:cNvSpPr>
                <a:spLocks noChangeArrowheads="1"/>
              </p:cNvSpPr>
              <p:nvPr/>
            </p:nvSpPr>
            <p:spPr bwMode="auto">
              <a:xfrm>
                <a:off x="5184" y="1536"/>
                <a:ext cx="496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Right,</a:t>
                </a:r>
              </a:p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  <p:sp>
            <p:nvSpPr>
              <p:cNvPr id="5146" name="Line 110"/>
              <p:cNvSpPr>
                <a:spLocks noChangeShapeType="1"/>
              </p:cNvSpPr>
              <p:nvPr/>
            </p:nvSpPr>
            <p:spPr bwMode="auto">
              <a:xfrm>
                <a:off x="5232" y="1920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47" name="Rectangle 111"/>
              <p:cNvSpPr>
                <a:spLocks noChangeArrowheads="1"/>
              </p:cNvSpPr>
              <p:nvPr/>
            </p:nvSpPr>
            <p:spPr bwMode="auto">
              <a:xfrm>
                <a:off x="5284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3, 4</a:t>
                </a:r>
              </a:p>
            </p:txBody>
          </p:sp>
          <p:sp>
            <p:nvSpPr>
              <p:cNvPr id="5148" name="Rectangle 112"/>
              <p:cNvSpPr>
                <a:spLocks noChangeArrowheads="1"/>
              </p:cNvSpPr>
              <p:nvPr/>
            </p:nvSpPr>
            <p:spPr bwMode="auto">
              <a:xfrm>
                <a:off x="4372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1, 2</a:t>
                </a:r>
              </a:p>
            </p:txBody>
          </p:sp>
          <p:sp>
            <p:nvSpPr>
              <p:cNvPr id="5149" name="Rectangle 113"/>
              <p:cNvSpPr>
                <a:spLocks noChangeArrowheads="1"/>
              </p:cNvSpPr>
              <p:nvPr/>
            </p:nvSpPr>
            <p:spPr bwMode="auto">
              <a:xfrm>
                <a:off x="4852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5, 6</a:t>
                </a:r>
              </a:p>
            </p:txBody>
          </p:sp>
          <p:sp>
            <p:nvSpPr>
              <p:cNvPr id="5150" name="Rectangle 114"/>
              <p:cNvSpPr>
                <a:spLocks noChangeArrowheads="1"/>
              </p:cNvSpPr>
              <p:nvPr/>
            </p:nvSpPr>
            <p:spPr bwMode="auto">
              <a:xfrm>
                <a:off x="5284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7, 8</a:t>
                </a:r>
              </a:p>
            </p:txBody>
          </p:sp>
        </p:grpSp>
      </p:grpSp>
      <p:grpSp>
        <p:nvGrpSpPr>
          <p:cNvPr id="6" name="Group 120"/>
          <p:cNvGrpSpPr>
            <a:grpSpLocks/>
          </p:cNvGrpSpPr>
          <p:nvPr/>
        </p:nvGrpSpPr>
        <p:grpSpPr bwMode="auto">
          <a:xfrm>
            <a:off x="4572001" y="6099176"/>
            <a:ext cx="3878263" cy="454025"/>
            <a:chOff x="1920" y="3842"/>
            <a:chExt cx="2443" cy="286"/>
          </a:xfrm>
        </p:grpSpPr>
        <p:sp>
          <p:nvSpPr>
            <p:cNvPr id="5126" name="Line 118"/>
            <p:cNvSpPr>
              <a:spLocks noChangeShapeType="1"/>
            </p:cNvSpPr>
            <p:nvPr/>
          </p:nvSpPr>
          <p:spPr bwMode="auto">
            <a:xfrm>
              <a:off x="1968" y="4128"/>
              <a:ext cx="2352" cy="0"/>
            </a:xfrm>
            <a:prstGeom prst="line">
              <a:avLst/>
            </a:prstGeom>
            <a:noFill/>
            <a:ln w="57150">
              <a:solidFill>
                <a:srgbClr val="D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7" name="Text Box 119"/>
            <p:cNvSpPr txBox="1">
              <a:spLocks noChangeArrowheads="1"/>
            </p:cNvSpPr>
            <p:nvPr/>
          </p:nvSpPr>
          <p:spPr bwMode="auto">
            <a:xfrm>
              <a:off x="1920" y="3842"/>
              <a:ext cx="244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800" b="1">
                  <a:solidFill>
                    <a:srgbClr val="DC0000"/>
                  </a:solidFill>
                  <a:latin typeface="+mn-lt"/>
                </a:rPr>
                <a:t>Potential combinatorial explosion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9A5787-DEA6-9248-ABFC-FFCFB7A8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0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A2102878-3058-1E4E-B850-065E1D584B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Seinfeld’s Rock-Paper-Scissors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graphicFrame>
        <p:nvGraphicFramePr>
          <p:cNvPr id="288771" name="Group 3">
            <a:extLst>
              <a:ext uri="{FF2B5EF4-FFF2-40B4-BE49-F238E27FC236}">
                <a16:creationId xmlns:a16="http://schemas.microsoft.com/office/drawing/2014/main" id="{E8D9B165-646B-DB44-A2E1-7C89AB538FC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665261937"/>
              </p:ext>
            </p:extLst>
          </p:nvPr>
        </p:nvGraphicFramePr>
        <p:xfrm>
          <a:off x="5092312" y="3995738"/>
          <a:ext cx="4283075" cy="2786061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0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213" name="Picture 21" descr="MCj04081500000[1]">
            <a:extLst>
              <a:ext uri="{FF2B5EF4-FFF2-40B4-BE49-F238E27FC236}">
                <a16:creationId xmlns:a16="http://schemas.microsoft.com/office/drawing/2014/main" id="{5899947C-32B0-2748-AFD3-BD8557BC1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4976" y="4168776"/>
            <a:ext cx="773113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4" name="Picture 22" descr="MCj04081500000[1]">
            <a:extLst>
              <a:ext uri="{FF2B5EF4-FFF2-40B4-BE49-F238E27FC236}">
                <a16:creationId xmlns:a16="http://schemas.microsoft.com/office/drawing/2014/main" id="{95C1526A-FA55-6A47-8E1E-A8450218B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5276" y="3406776"/>
            <a:ext cx="773113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5" name="Document">
            <a:extLst>
              <a:ext uri="{FF2B5EF4-FFF2-40B4-BE49-F238E27FC236}">
                <a16:creationId xmlns:a16="http://schemas.microsoft.com/office/drawing/2014/main" id="{548809D7-3FA1-4645-8AC4-40EB41925942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4481513" y="5059363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216" name="Document">
            <a:extLst>
              <a:ext uri="{FF2B5EF4-FFF2-40B4-BE49-F238E27FC236}">
                <a16:creationId xmlns:a16="http://schemas.microsoft.com/office/drawing/2014/main" id="{8905B235-BA86-D041-9A68-A2B01FEA474C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6996113" y="3281363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8217" name="Picture 25" descr="MCj02344460000[1]">
            <a:extLst>
              <a:ext uri="{FF2B5EF4-FFF2-40B4-BE49-F238E27FC236}">
                <a16:creationId xmlns:a16="http://schemas.microsoft.com/office/drawing/2014/main" id="{CBEA6DE4-BC7E-0343-BDEF-B1A56D40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6414" y="3303588"/>
            <a:ext cx="1049337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8" name="Picture 26" descr="MCj02344460000[1]">
            <a:extLst>
              <a:ext uri="{FF2B5EF4-FFF2-40B4-BE49-F238E27FC236}">
                <a16:creationId xmlns:a16="http://schemas.microsoft.com/office/drawing/2014/main" id="{8A211B73-0FC0-1E46-9207-40E1D5D17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4314" y="5945188"/>
            <a:ext cx="1049337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9" name="Text Box 27">
            <a:extLst>
              <a:ext uri="{FF2B5EF4-FFF2-40B4-BE49-F238E27FC236}">
                <a16:creationId xmlns:a16="http://schemas.microsoft.com/office/drawing/2014/main" id="{327B88C2-92F2-1F43-9CB6-C6B00A3F5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408" y="1020128"/>
            <a:ext cx="51816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MICKEY: All right, rock beats paper!</a:t>
            </a:r>
            <a:br>
              <a:rPr lang="en-US" altLang="en-US" sz="1800" dirty="0"/>
            </a:br>
            <a:r>
              <a:rPr lang="en-US" altLang="en-US" sz="1800" dirty="0"/>
              <a:t>(Mickey smacks Kramer's hand for losing)</a:t>
            </a:r>
            <a:br>
              <a:rPr lang="en-US" altLang="en-US" sz="1800" dirty="0"/>
            </a:br>
            <a:r>
              <a:rPr lang="en-US" altLang="en-US" sz="1800" dirty="0"/>
              <a:t>KRAMER: I thought paper covered rock.</a:t>
            </a:r>
            <a:br>
              <a:rPr lang="en-US" altLang="en-US" sz="1800" dirty="0"/>
            </a:br>
            <a:r>
              <a:rPr lang="en-US" altLang="en-US" sz="1800" dirty="0"/>
              <a:t>MICKEY: Nah, rock flies right through paper.</a:t>
            </a:r>
            <a:br>
              <a:rPr lang="en-US" altLang="en-US" sz="1800" dirty="0"/>
            </a:br>
            <a:r>
              <a:rPr lang="en-US" altLang="en-US" sz="1800" dirty="0"/>
              <a:t>KRAMER: What beats rock?</a:t>
            </a:r>
            <a:br>
              <a:rPr lang="en-US" altLang="en-US" sz="1800" dirty="0"/>
            </a:br>
            <a:r>
              <a:rPr lang="en-US" altLang="en-US" sz="1800" dirty="0"/>
              <a:t>MICKEY: (looks at hand) Nothing beats rock.</a:t>
            </a:r>
          </a:p>
        </p:txBody>
      </p:sp>
      <p:pic>
        <p:nvPicPr>
          <p:cNvPr id="8220" name="Picture 28" descr="kramer">
            <a:extLst>
              <a:ext uri="{FF2B5EF4-FFF2-40B4-BE49-F238E27FC236}">
                <a16:creationId xmlns:a16="http://schemas.microsoft.com/office/drawing/2014/main" id="{FB1096B7-E6C0-1548-9648-7F68E382F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8296" y="2267903"/>
            <a:ext cx="9096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21" name="Picture 29" descr="mickey">
            <a:extLst>
              <a:ext uri="{FF2B5EF4-FFF2-40B4-BE49-F238E27FC236}">
                <a16:creationId xmlns:a16="http://schemas.microsoft.com/office/drawing/2014/main" id="{A20AFED7-6C55-994F-B267-F4AB00B2D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310" y="2248853"/>
            <a:ext cx="9159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22" name="Picture 30" descr="MCj04081500000[1]">
            <a:extLst>
              <a:ext uri="{FF2B5EF4-FFF2-40B4-BE49-F238E27FC236}">
                <a16:creationId xmlns:a16="http://schemas.microsoft.com/office/drawing/2014/main" id="{894B1DA6-4AA9-F14E-9C4F-C20A1346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7509" y="3539491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23" name="Document">
            <a:extLst>
              <a:ext uri="{FF2B5EF4-FFF2-40B4-BE49-F238E27FC236}">
                <a16:creationId xmlns:a16="http://schemas.microsoft.com/office/drawing/2014/main" id="{F18183CD-78D0-0749-8724-E75E1565CD25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580696" y="3487103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F3DAB8-DA79-DA43-9705-E50B9C28FBC4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aphicFrame>
        <p:nvGraphicFramePr>
          <p:cNvPr id="16" name="Group 3">
            <a:extLst>
              <a:ext uri="{FF2B5EF4-FFF2-40B4-BE49-F238E27FC236}">
                <a16:creationId xmlns:a16="http://schemas.microsoft.com/office/drawing/2014/main" id="{4E92E0F4-71B8-374D-B97B-558EF89E71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3320479"/>
              </p:ext>
            </p:extLst>
          </p:nvPr>
        </p:nvGraphicFramePr>
        <p:xfrm>
          <a:off x="5092313" y="3987801"/>
          <a:ext cx="4283075" cy="2786061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0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920655-3BB2-0449-ABCA-D7410ABE2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Dickerson - CMSC498T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11C0BC-D5CF-BE47-AAF3-E88B6D045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3380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5" grpId="0" animBg="1"/>
      <p:bldP spid="8216" grpId="0" animBg="1"/>
      <p:bldP spid="8219" grpId="0" bldLvl="3"/>
      <p:bldP spid="8223" grpId="0" animBg="1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4B965D4F-73B3-934C-A20D-DD77FE6EC3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Dominance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49AF85AE-F9A2-5C45-8EF2-C08CEDD476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Player i’s strategy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tx2"/>
                </a:solidFill>
              </a:rPr>
              <a:t>strictly dominates</a:t>
            </a:r>
            <a:r>
              <a:rPr lang="en-US" altLang="en-US" dirty="0"/>
              <a:t>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 if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for any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,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 &gt;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tx2"/>
                </a:solidFill>
              </a:rPr>
              <a:t>weakly dominates</a:t>
            </a:r>
            <a:r>
              <a:rPr lang="en-US" altLang="en-US" dirty="0"/>
              <a:t>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 if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for any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,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 </a:t>
            </a:r>
            <a:r>
              <a:rPr lang="en-US" altLang="en-US" dirty="0">
                <a:cs typeface="Arial" panose="020B0604020202020204" pitchFamily="34" charset="0"/>
              </a:rPr>
              <a:t>≥</a:t>
            </a:r>
            <a:r>
              <a:rPr lang="en-US" altLang="en-US" dirty="0"/>
              <a:t>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); and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for some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,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 &gt;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</a:t>
            </a:r>
            <a:endParaRPr lang="en-US" altLang="en-US" dirty="0">
              <a:sym typeface="Symbol" pitchFamily="2" charset="2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en-US" dirty="0"/>
          </a:p>
        </p:txBody>
      </p:sp>
      <p:pic>
        <p:nvPicPr>
          <p:cNvPr id="9238" name="Picture 22" descr="MCj04081500000[1]">
            <a:extLst>
              <a:ext uri="{FF2B5EF4-FFF2-40B4-BE49-F238E27FC236}">
                <a16:creationId xmlns:a16="http://schemas.microsoft.com/office/drawing/2014/main" id="{160E9C04-14E9-DB40-82BC-01B9DD2E4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9388" y="4186238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9" name="Picture 23" descr="MCj04081500000[1]">
            <a:extLst>
              <a:ext uri="{FF2B5EF4-FFF2-40B4-BE49-F238E27FC236}">
                <a16:creationId xmlns:a16="http://schemas.microsoft.com/office/drawing/2014/main" id="{B24A6FC6-0B13-6B42-8E10-6B72A114D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9688" y="3424238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40" name="Document">
            <a:extLst>
              <a:ext uri="{FF2B5EF4-FFF2-40B4-BE49-F238E27FC236}">
                <a16:creationId xmlns:a16="http://schemas.microsoft.com/office/drawing/2014/main" id="{43E82917-23A2-4048-96D3-E30626797C77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495925" y="5076825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241" name="Document">
            <a:extLst>
              <a:ext uri="{FF2B5EF4-FFF2-40B4-BE49-F238E27FC236}">
                <a16:creationId xmlns:a16="http://schemas.microsoft.com/office/drawing/2014/main" id="{5D994DEB-AC6F-9142-805A-E6DABD3E99C0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8010525" y="3298825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9242" name="Picture 26" descr="MCj02344460000[1]">
            <a:extLst>
              <a:ext uri="{FF2B5EF4-FFF2-40B4-BE49-F238E27FC236}">
                <a16:creationId xmlns:a16="http://schemas.microsoft.com/office/drawing/2014/main" id="{A4DFA482-DF62-FD41-A8C6-DA2C5B68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0825" y="3321051"/>
            <a:ext cx="10493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43" name="Picture 27" descr="MCj02344460000[1]">
            <a:extLst>
              <a:ext uri="{FF2B5EF4-FFF2-40B4-BE49-F238E27FC236}">
                <a16:creationId xmlns:a16="http://schemas.microsoft.com/office/drawing/2014/main" id="{56711E11-87CC-9E46-98A2-C353BEAED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8725" y="5962651"/>
            <a:ext cx="10493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9820" name="Freeform 28">
            <a:extLst>
              <a:ext uri="{FF2B5EF4-FFF2-40B4-BE49-F238E27FC236}">
                <a16:creationId xmlns:a16="http://schemas.microsoft.com/office/drawing/2014/main" id="{9A66B389-5C8B-8C4E-9FF4-919C096E4D51}"/>
              </a:ext>
            </a:extLst>
          </p:cNvPr>
          <p:cNvSpPr>
            <a:spLocks/>
          </p:cNvSpPr>
          <p:nvPr/>
        </p:nvSpPr>
        <p:spPr bwMode="auto">
          <a:xfrm>
            <a:off x="4546600" y="4419600"/>
            <a:ext cx="711200" cy="990600"/>
          </a:xfrm>
          <a:custGeom>
            <a:avLst/>
            <a:gdLst>
              <a:gd name="T0" fmla="*/ 2147483646 w 448"/>
              <a:gd name="T1" fmla="*/ 0 h 624"/>
              <a:gd name="T2" fmla="*/ 2147483646 w 448"/>
              <a:gd name="T3" fmla="*/ 2147483646 h 624"/>
              <a:gd name="T4" fmla="*/ 2147483646 w 448"/>
              <a:gd name="T5" fmla="*/ 2147483646 h 624"/>
              <a:gd name="T6" fmla="*/ 2147483646 w 448"/>
              <a:gd name="T7" fmla="*/ 2147483646 h 624"/>
              <a:gd name="T8" fmla="*/ 0 60000 65536"/>
              <a:gd name="T9" fmla="*/ 0 60000 65536"/>
              <a:gd name="T10" fmla="*/ 0 60000 65536"/>
              <a:gd name="T11" fmla="*/ 0 60000 65536"/>
              <a:gd name="T12" fmla="*/ 0 w 448"/>
              <a:gd name="T13" fmla="*/ 0 h 624"/>
              <a:gd name="T14" fmla="*/ 448 w 448"/>
              <a:gd name="T15" fmla="*/ 624 h 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8" h="624">
                <a:moveTo>
                  <a:pt x="400" y="0"/>
                </a:moveTo>
                <a:cubicBezTo>
                  <a:pt x="260" y="52"/>
                  <a:pt x="120" y="104"/>
                  <a:pt x="64" y="192"/>
                </a:cubicBezTo>
                <a:cubicBezTo>
                  <a:pt x="8" y="280"/>
                  <a:pt x="0" y="456"/>
                  <a:pt x="64" y="528"/>
                </a:cubicBezTo>
                <a:cubicBezTo>
                  <a:pt x="128" y="600"/>
                  <a:pt x="288" y="612"/>
                  <a:pt x="448" y="624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9821" name="Freeform 29">
            <a:extLst>
              <a:ext uri="{FF2B5EF4-FFF2-40B4-BE49-F238E27FC236}">
                <a16:creationId xmlns:a16="http://schemas.microsoft.com/office/drawing/2014/main" id="{C1D8663B-3F1D-3845-BB74-5EA348657E65}"/>
              </a:ext>
            </a:extLst>
          </p:cNvPr>
          <p:cNvSpPr>
            <a:spLocks/>
          </p:cNvSpPr>
          <p:nvPr/>
        </p:nvSpPr>
        <p:spPr bwMode="auto">
          <a:xfrm>
            <a:off x="4127500" y="4572000"/>
            <a:ext cx="977900" cy="1752600"/>
          </a:xfrm>
          <a:custGeom>
            <a:avLst/>
            <a:gdLst>
              <a:gd name="T0" fmla="*/ 2147483646 w 616"/>
              <a:gd name="T1" fmla="*/ 0 h 1104"/>
              <a:gd name="T2" fmla="*/ 2147483646 w 616"/>
              <a:gd name="T3" fmla="*/ 2147483646 h 1104"/>
              <a:gd name="T4" fmla="*/ 2147483646 w 616"/>
              <a:gd name="T5" fmla="*/ 2147483646 h 1104"/>
              <a:gd name="T6" fmla="*/ 2147483646 w 616"/>
              <a:gd name="T7" fmla="*/ 2147483646 h 1104"/>
              <a:gd name="T8" fmla="*/ 0 60000 65536"/>
              <a:gd name="T9" fmla="*/ 0 60000 65536"/>
              <a:gd name="T10" fmla="*/ 0 60000 65536"/>
              <a:gd name="T11" fmla="*/ 0 60000 65536"/>
              <a:gd name="T12" fmla="*/ 0 w 616"/>
              <a:gd name="T13" fmla="*/ 0 h 1104"/>
              <a:gd name="T14" fmla="*/ 616 w 616"/>
              <a:gd name="T15" fmla="*/ 1104 h 11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6" h="1104">
                <a:moveTo>
                  <a:pt x="616" y="0"/>
                </a:moveTo>
                <a:cubicBezTo>
                  <a:pt x="396" y="144"/>
                  <a:pt x="176" y="288"/>
                  <a:pt x="88" y="432"/>
                </a:cubicBezTo>
                <a:cubicBezTo>
                  <a:pt x="0" y="576"/>
                  <a:pt x="24" y="752"/>
                  <a:pt x="88" y="864"/>
                </a:cubicBezTo>
                <a:cubicBezTo>
                  <a:pt x="152" y="976"/>
                  <a:pt x="312" y="1040"/>
                  <a:pt x="472" y="1104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9822" name="Text Box 30">
            <a:extLst>
              <a:ext uri="{FF2B5EF4-FFF2-40B4-BE49-F238E27FC236}">
                <a16:creationId xmlns:a16="http://schemas.microsoft.com/office/drawing/2014/main" id="{FE12FADC-0EF8-994B-A474-9F1BB0819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4419601"/>
            <a:ext cx="1847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strict dominance</a:t>
            </a:r>
          </a:p>
        </p:txBody>
      </p:sp>
      <p:sp>
        <p:nvSpPr>
          <p:cNvPr id="289823" name="Text Box 31">
            <a:extLst>
              <a:ext uri="{FF2B5EF4-FFF2-40B4-BE49-F238E27FC236}">
                <a16:creationId xmlns:a16="http://schemas.microsoft.com/office/drawing/2014/main" id="{C70944FD-538B-BC4C-975E-1A986A4EE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334001"/>
            <a:ext cx="189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weak dominance</a:t>
            </a:r>
          </a:p>
        </p:txBody>
      </p:sp>
      <p:sp>
        <p:nvSpPr>
          <p:cNvPr id="289825" name="Freeform 33">
            <a:extLst>
              <a:ext uri="{FF2B5EF4-FFF2-40B4-BE49-F238E27FC236}">
                <a16:creationId xmlns:a16="http://schemas.microsoft.com/office/drawing/2014/main" id="{54368CD2-FE74-1F4C-8E18-B18F9E158481}"/>
              </a:ext>
            </a:extLst>
          </p:cNvPr>
          <p:cNvSpPr>
            <a:spLocks/>
          </p:cNvSpPr>
          <p:nvPr/>
        </p:nvSpPr>
        <p:spPr bwMode="auto">
          <a:xfrm>
            <a:off x="4470400" y="5562600"/>
            <a:ext cx="635000" cy="762000"/>
          </a:xfrm>
          <a:custGeom>
            <a:avLst/>
            <a:gdLst>
              <a:gd name="T0" fmla="*/ 2147483646 w 400"/>
              <a:gd name="T1" fmla="*/ 2147483646 h 480"/>
              <a:gd name="T2" fmla="*/ 2147483646 w 400"/>
              <a:gd name="T3" fmla="*/ 2147483646 h 480"/>
              <a:gd name="T4" fmla="*/ 2147483646 w 400"/>
              <a:gd name="T5" fmla="*/ 0 h 480"/>
              <a:gd name="T6" fmla="*/ 0 60000 65536"/>
              <a:gd name="T7" fmla="*/ 0 60000 65536"/>
              <a:gd name="T8" fmla="*/ 0 60000 65536"/>
              <a:gd name="T9" fmla="*/ 0 w 400"/>
              <a:gd name="T10" fmla="*/ 0 h 480"/>
              <a:gd name="T11" fmla="*/ 400 w 400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0" h="480">
                <a:moveTo>
                  <a:pt x="304" y="480"/>
                </a:moveTo>
                <a:cubicBezTo>
                  <a:pt x="152" y="352"/>
                  <a:pt x="0" y="224"/>
                  <a:pt x="16" y="144"/>
                </a:cubicBezTo>
                <a:cubicBezTo>
                  <a:pt x="32" y="64"/>
                  <a:pt x="216" y="32"/>
                  <a:pt x="400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41A6E4-B08B-094C-9A0F-82DE24E1345B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4DFB0B-E997-9341-B95A-E5E6E87A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Dickerson - CMSC498T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CFD479-277A-574A-BA6C-E8055B6B3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289796" name="Group 4">
            <a:extLst>
              <a:ext uri="{FF2B5EF4-FFF2-40B4-BE49-F238E27FC236}">
                <a16:creationId xmlns:a16="http://schemas.microsoft.com/office/drawing/2014/main" id="{ACE6778C-DBD0-1146-9245-AC19DF9B5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418527"/>
              </p:ext>
            </p:extLst>
          </p:nvPr>
        </p:nvGraphicFramePr>
        <p:xfrm>
          <a:off x="6103939" y="4013200"/>
          <a:ext cx="4283075" cy="2786064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1457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822" grpId="0"/>
      <p:bldP spid="289823" grpId="0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5433F7A-7E44-B043-AE60-7C37675896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Mixed strategies &amp; Dominance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CAF41BA-9E0D-3646-8DCE-114276B541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Mixed strategy</a:t>
            </a:r>
            <a:r>
              <a:rPr lang="en-US" altLang="en-US" dirty="0"/>
              <a:t> for player </a:t>
            </a:r>
            <a:r>
              <a:rPr lang="en-US" altLang="en-US" dirty="0" err="1"/>
              <a:t>i</a:t>
            </a:r>
            <a:r>
              <a:rPr lang="en-US" altLang="en-US" dirty="0"/>
              <a:t> = </a:t>
            </a:r>
            <a:r>
              <a:rPr lang="en-US" altLang="en-US" dirty="0">
                <a:solidFill>
                  <a:schemeClr val="tx2"/>
                </a:solidFill>
              </a:rPr>
              <a:t>probability distribution</a:t>
            </a:r>
            <a:r>
              <a:rPr lang="en-US" altLang="en-US" dirty="0"/>
              <a:t> over player i’s (pure) strategies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E.g.,1/3             , 1/3         , 1/3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Example of dominance </a:t>
            </a:r>
            <a:br>
              <a:rPr lang="en-US" altLang="en-US" dirty="0"/>
            </a:br>
            <a:r>
              <a:rPr lang="en-US" altLang="en-US" dirty="0"/>
              <a:t>by a mixed strategy:</a:t>
            </a:r>
          </a:p>
        </p:txBody>
      </p:sp>
      <p:graphicFrame>
        <p:nvGraphicFramePr>
          <p:cNvPr id="292868" name="Group 4">
            <a:extLst>
              <a:ext uri="{FF2B5EF4-FFF2-40B4-BE49-F238E27FC236}">
                <a16:creationId xmlns:a16="http://schemas.microsoft.com/office/drawing/2014/main" id="{DD94A780-CE57-BB42-9BFC-E1BAF8B05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821381"/>
              </p:ext>
            </p:extLst>
          </p:nvPr>
        </p:nvGraphicFramePr>
        <p:xfrm>
          <a:off x="5130801" y="3548762"/>
          <a:ext cx="2817813" cy="2786061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50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306" name="Picture 18" descr="MCj04081500000[1]">
            <a:extLst>
              <a:ext uri="{FF2B5EF4-FFF2-40B4-BE49-F238E27FC236}">
                <a16:creationId xmlns:a16="http://schemas.microsoft.com/office/drawing/2014/main" id="{58BFFB90-3452-9D49-909F-611846B7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3538" y="2854231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7" name="Document">
            <a:extLst>
              <a:ext uri="{FF2B5EF4-FFF2-40B4-BE49-F238E27FC236}">
                <a16:creationId xmlns:a16="http://schemas.microsoft.com/office/drawing/2014/main" id="{B4339680-A9BD-DB44-B81B-E14BB19E38CF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3136900" y="2801843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12308" name="Picture 20" descr="MCj02344460000[1]">
            <a:extLst>
              <a:ext uri="{FF2B5EF4-FFF2-40B4-BE49-F238E27FC236}">
                <a16:creationId xmlns:a16="http://schemas.microsoft.com/office/drawing/2014/main" id="{33D2E65C-8CE2-FD44-AA7F-84C0A375C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6400" y="2764537"/>
            <a:ext cx="1049338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9" name="Text Box 21">
            <a:extLst>
              <a:ext uri="{FF2B5EF4-FFF2-40B4-BE49-F238E27FC236}">
                <a16:creationId xmlns:a16="http://schemas.microsoft.com/office/drawing/2014/main" id="{7D54CFBD-C687-584B-9759-E232B45AC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800" y="3715449"/>
            <a:ext cx="679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1/2</a:t>
            </a:r>
          </a:p>
        </p:txBody>
      </p:sp>
      <p:sp>
        <p:nvSpPr>
          <p:cNvPr id="12310" name="Text Box 22">
            <a:extLst>
              <a:ext uri="{FF2B5EF4-FFF2-40B4-BE49-F238E27FC236}">
                <a16:creationId xmlns:a16="http://schemas.microsoft.com/office/drawing/2014/main" id="{CD939568-D44B-7847-96F4-ECA409E99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800" y="4706049"/>
            <a:ext cx="679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1/2</a:t>
            </a:r>
          </a:p>
        </p:txBody>
      </p:sp>
      <p:sp>
        <p:nvSpPr>
          <p:cNvPr id="12311" name="Freeform 23">
            <a:extLst>
              <a:ext uri="{FF2B5EF4-FFF2-40B4-BE49-F238E27FC236}">
                <a16:creationId xmlns:a16="http://schemas.microsoft.com/office/drawing/2014/main" id="{10EF5853-FFAE-2F49-950D-96E7B84A5BA0}"/>
              </a:ext>
            </a:extLst>
          </p:cNvPr>
          <p:cNvSpPr>
            <a:spLocks/>
          </p:cNvSpPr>
          <p:nvPr/>
        </p:nvSpPr>
        <p:spPr bwMode="auto">
          <a:xfrm>
            <a:off x="3505200" y="4386961"/>
            <a:ext cx="1397000" cy="1460500"/>
          </a:xfrm>
          <a:custGeom>
            <a:avLst/>
            <a:gdLst>
              <a:gd name="T0" fmla="*/ 2147483646 w 880"/>
              <a:gd name="T1" fmla="*/ 0 h 920"/>
              <a:gd name="T2" fmla="*/ 2147483646 w 880"/>
              <a:gd name="T3" fmla="*/ 2147483646 h 920"/>
              <a:gd name="T4" fmla="*/ 2147483646 w 880"/>
              <a:gd name="T5" fmla="*/ 2147483646 h 920"/>
              <a:gd name="T6" fmla="*/ 2147483646 w 880"/>
              <a:gd name="T7" fmla="*/ 2147483646 h 920"/>
              <a:gd name="T8" fmla="*/ 0 60000 65536"/>
              <a:gd name="T9" fmla="*/ 0 60000 65536"/>
              <a:gd name="T10" fmla="*/ 0 60000 65536"/>
              <a:gd name="T11" fmla="*/ 0 60000 65536"/>
              <a:gd name="T12" fmla="*/ 0 w 880"/>
              <a:gd name="T13" fmla="*/ 0 h 920"/>
              <a:gd name="T14" fmla="*/ 880 w 880"/>
              <a:gd name="T15" fmla="*/ 920 h 9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80" h="920">
                <a:moveTo>
                  <a:pt x="448" y="0"/>
                </a:moveTo>
                <a:cubicBezTo>
                  <a:pt x="240" y="76"/>
                  <a:pt x="32" y="152"/>
                  <a:pt x="16" y="288"/>
                </a:cubicBezTo>
                <a:cubicBezTo>
                  <a:pt x="0" y="424"/>
                  <a:pt x="208" y="712"/>
                  <a:pt x="352" y="816"/>
                </a:cubicBezTo>
                <a:cubicBezTo>
                  <a:pt x="496" y="920"/>
                  <a:pt x="688" y="916"/>
                  <a:pt x="880" y="912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12" name="AutoShape 24">
            <a:extLst>
              <a:ext uri="{FF2B5EF4-FFF2-40B4-BE49-F238E27FC236}">
                <a16:creationId xmlns:a16="http://schemas.microsoft.com/office/drawing/2014/main" id="{34DC5234-3C4F-FD48-99AB-297775F6CF2D}"/>
              </a:ext>
            </a:extLst>
          </p:cNvPr>
          <p:cNvSpPr>
            <a:spLocks/>
          </p:cNvSpPr>
          <p:nvPr/>
        </p:nvSpPr>
        <p:spPr bwMode="auto">
          <a:xfrm>
            <a:off x="4216400" y="3853561"/>
            <a:ext cx="228600" cy="1143000"/>
          </a:xfrm>
          <a:prstGeom prst="leftBrace">
            <a:avLst>
              <a:gd name="adj1" fmla="val 41667"/>
              <a:gd name="adj2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313" name="Rectangle 25">
            <a:extLst>
              <a:ext uri="{FF2B5EF4-FFF2-40B4-BE49-F238E27FC236}">
                <a16:creationId xmlns:a16="http://schemas.microsoft.com/office/drawing/2014/main" id="{9162128C-7FEE-0448-A905-352080963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353623"/>
            <a:ext cx="26670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Usage: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l-GR" altLang="en-US" sz="2400" dirty="0"/>
              <a:t>σ</a:t>
            </a:r>
            <a:r>
              <a:rPr lang="en-US" altLang="en-US" sz="2400" baseline="-25000" dirty="0" err="1"/>
              <a:t>i</a:t>
            </a:r>
            <a:r>
              <a:rPr lang="en-US" altLang="en-US" sz="2400" dirty="0"/>
              <a:t> denotes a mixed strategy,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err="1"/>
              <a:t>s</a:t>
            </a:r>
            <a:r>
              <a:rPr lang="en-US" altLang="en-US" sz="2400" baseline="-25000" dirty="0" err="1"/>
              <a:t>i</a:t>
            </a:r>
            <a:r>
              <a:rPr lang="en-US" altLang="en-US" sz="2400" baseline="-25000" dirty="0"/>
              <a:t> </a:t>
            </a:r>
            <a:r>
              <a:rPr lang="en-US" altLang="en-US" sz="2400" dirty="0"/>
              <a:t>denotes a pure strategy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2AFBD-C2DC-7448-87D5-BDA633FA6145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461826-640A-BA4B-B0EA-F8F1EB351033}"/>
              </a:ext>
            </a:extLst>
          </p:cNvPr>
          <p:cNvSpPr txBox="1"/>
          <p:nvPr/>
        </p:nvSpPr>
        <p:spPr>
          <a:xfrm>
            <a:off x="8177214" y="3591623"/>
            <a:ext cx="238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?????????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BB8046-FB75-4F43-85AA-07F676462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7A660-D445-AA42-8E0E-D07F699C4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88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/>
      <p:bldP spid="12307" grpId="0" animBg="1"/>
      <p:bldP spid="12309" grpId="0"/>
      <p:bldP spid="12310" grpId="0"/>
      <p:bldP spid="12311" grpId="0" animBg="1"/>
      <p:bldP spid="12312" grpId="0" animBg="1"/>
      <p:bldP spid="12313" grpId="0"/>
      <p:bldP spid="2" grpId="0"/>
      <p:bldP spid="2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0E9F66B-CF03-DD4D-97A0-71B322F059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Best-response strategies</a:t>
            </a:r>
          </a:p>
        </p:txBody>
      </p:sp>
      <p:sp>
        <p:nvSpPr>
          <p:cNvPr id="299011" name="Rectangle 3">
            <a:extLst>
              <a:ext uri="{FF2B5EF4-FFF2-40B4-BE49-F238E27FC236}">
                <a16:creationId xmlns:a16="http://schemas.microsoft.com/office/drawing/2014/main" id="{AF4EAF8B-9298-1342-AB03-72FD02247F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Suppose you </a:t>
            </a:r>
            <a:r>
              <a:rPr lang="en-US" altLang="en-US" dirty="0">
                <a:solidFill>
                  <a:schemeClr val="tx2"/>
                </a:solidFill>
              </a:rPr>
              <a:t>know</a:t>
            </a:r>
            <a:r>
              <a:rPr lang="en-US" altLang="en-US" dirty="0"/>
              <a:t> your opponent’s mixed strategy</a:t>
            </a:r>
          </a:p>
          <a:p>
            <a:pPr lvl="1"/>
            <a:r>
              <a:rPr lang="en-US" altLang="en-US" dirty="0"/>
              <a:t>E.g., your opponent plays rock 50% of the time and scissors 50%</a:t>
            </a:r>
          </a:p>
          <a:p>
            <a:r>
              <a:rPr lang="en-US" altLang="en-US" dirty="0"/>
              <a:t>What is the best strategy for you to play?</a:t>
            </a:r>
          </a:p>
          <a:p>
            <a:r>
              <a:rPr lang="en-US" altLang="en-US" dirty="0"/>
              <a:t>Rock gives .5*0 + .5*1 = .5</a:t>
            </a:r>
          </a:p>
          <a:p>
            <a:r>
              <a:rPr lang="en-US" altLang="en-US" dirty="0"/>
              <a:t>Paper gives .5*1 + .5*(-1) = 0</a:t>
            </a:r>
          </a:p>
          <a:p>
            <a:r>
              <a:rPr lang="en-US" altLang="en-US" dirty="0"/>
              <a:t>Scissors gives .5*(-1) + .5*0 = -.5</a:t>
            </a:r>
          </a:p>
          <a:p>
            <a:r>
              <a:rPr lang="en-US" altLang="en-US" dirty="0"/>
              <a:t>So the best response to this opponent strategy is to (always) play rock</a:t>
            </a:r>
          </a:p>
          <a:p>
            <a:r>
              <a:rPr lang="en-US" altLang="en-US" dirty="0"/>
              <a:t>There is always some </a:t>
            </a:r>
            <a:r>
              <a:rPr lang="en-US" altLang="en-US" dirty="0">
                <a:solidFill>
                  <a:schemeClr val="tx2"/>
                </a:solidFill>
              </a:rPr>
              <a:t>pure strategy</a:t>
            </a:r>
            <a:r>
              <a:rPr lang="en-US" altLang="en-US" dirty="0"/>
              <a:t> that is a best response</a:t>
            </a:r>
          </a:p>
          <a:p>
            <a:pPr lvl="1"/>
            <a:r>
              <a:rPr lang="en-US" altLang="en-US" dirty="0"/>
              <a:t>Suppose you have a mixed strategy that is a best response; then every one of the pure strategies that that mixed strategy places positive probability on must also be a best response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24FBF-52DB-2645-BF2C-9A98583E8213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59D69F-47F8-1F48-83B4-A3F45F1A5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C3561D-BE7F-AC42-9151-D2430E12B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571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1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Dominant strategy </a:t>
            </a:r>
            <a:r>
              <a:rPr lang="en-US" altLang="ja-JP" dirty="0" err="1"/>
              <a:t>equilibriA</a:t>
            </a:r>
            <a:r>
              <a:rPr lang="en-US" altLang="ja-JP" dirty="0"/>
              <a:t> (DSE)</a:t>
            </a:r>
            <a:endParaRPr lang="en-US" alt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Best response 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*:  for all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ja-JP" dirty="0"/>
              <a:t>’,  </a:t>
            </a:r>
            <a:r>
              <a:rPr lang="en-US" altLang="ja-JP" dirty="0" err="1"/>
              <a:t>u</a:t>
            </a:r>
            <a:r>
              <a:rPr lang="en-US" altLang="ja-JP" baseline="-25000" dirty="0" err="1"/>
              <a:t>i</a:t>
            </a:r>
            <a:r>
              <a:rPr lang="en-US" altLang="ja-JP" dirty="0"/>
              <a:t>(</a:t>
            </a:r>
            <a:r>
              <a:rPr lang="en-US" altLang="ja-JP" dirty="0" err="1"/>
              <a:t>s</a:t>
            </a:r>
            <a:r>
              <a:rPr lang="en-US" altLang="ja-JP" baseline="-25000" dirty="0" err="1"/>
              <a:t>i</a:t>
            </a:r>
            <a:r>
              <a:rPr lang="en-US" altLang="ja-JP" dirty="0"/>
              <a:t>*,s</a:t>
            </a:r>
            <a:r>
              <a:rPr lang="en-US" altLang="ja-JP" baseline="-25000" dirty="0"/>
              <a:t>-</a:t>
            </a:r>
            <a:r>
              <a:rPr lang="en-US" altLang="ja-JP" baseline="-25000" dirty="0" err="1"/>
              <a:t>i</a:t>
            </a:r>
            <a:r>
              <a:rPr lang="en-US" altLang="ja-JP" dirty="0"/>
              <a:t>) ≥ </a:t>
            </a:r>
            <a:r>
              <a:rPr lang="en-US" altLang="ja-JP" dirty="0" err="1"/>
              <a:t>u</a:t>
            </a:r>
            <a:r>
              <a:rPr lang="en-US" altLang="ja-JP" baseline="-25000" dirty="0" err="1"/>
              <a:t>i</a:t>
            </a:r>
            <a:r>
              <a:rPr lang="en-US" altLang="ja-JP" dirty="0"/>
              <a:t>(</a:t>
            </a:r>
            <a:r>
              <a:rPr lang="en-US" altLang="ja-JP" dirty="0" err="1"/>
              <a:t>s</a:t>
            </a:r>
            <a:r>
              <a:rPr lang="en-US" altLang="ja-JP" baseline="-25000" dirty="0" err="1"/>
              <a:t>i</a:t>
            </a:r>
            <a:r>
              <a:rPr lang="en-US" altLang="ja-JP" dirty="0"/>
              <a:t>’,s</a:t>
            </a:r>
            <a:r>
              <a:rPr lang="en-US" altLang="ja-JP" baseline="-25000" dirty="0"/>
              <a:t>-</a:t>
            </a:r>
            <a:r>
              <a:rPr lang="en-US" altLang="ja-JP" baseline="-25000" dirty="0" err="1"/>
              <a:t>i</a:t>
            </a:r>
            <a:r>
              <a:rPr lang="en-US" altLang="ja-JP" dirty="0"/>
              <a:t>)</a:t>
            </a:r>
          </a:p>
          <a:p>
            <a:r>
              <a:rPr lang="en-US" altLang="en-US" dirty="0"/>
              <a:t>Dominant strategy 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*:  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* is a best response </a:t>
            </a:r>
            <a:r>
              <a:rPr lang="en-US" altLang="en-US" dirty="0">
                <a:solidFill>
                  <a:schemeClr val="tx2"/>
                </a:solidFill>
              </a:rPr>
              <a:t>for all s</a:t>
            </a:r>
            <a:r>
              <a:rPr lang="en-US" altLang="en-US" baseline="-25000" dirty="0">
                <a:solidFill>
                  <a:schemeClr val="tx2"/>
                </a:solidFill>
              </a:rPr>
              <a:t>-</a:t>
            </a:r>
            <a:r>
              <a:rPr lang="en-US" altLang="en-US" baseline="-25000" dirty="0" err="1">
                <a:solidFill>
                  <a:schemeClr val="tx2"/>
                </a:solidFill>
              </a:rPr>
              <a:t>i</a:t>
            </a:r>
            <a:endParaRPr lang="en-US" altLang="en-US" baseline="-25000" dirty="0">
              <a:solidFill>
                <a:schemeClr val="tx2"/>
              </a:solidFill>
            </a:endParaRPr>
          </a:p>
          <a:p>
            <a:pPr lvl="1"/>
            <a:r>
              <a:rPr lang="en-US" altLang="en-US" dirty="0">
                <a:solidFill>
                  <a:schemeClr val="tx2"/>
                </a:solidFill>
              </a:rPr>
              <a:t>Does not always exist</a:t>
            </a:r>
          </a:p>
          <a:p>
            <a:pPr lvl="1"/>
            <a:r>
              <a:rPr lang="en-US" altLang="en-US" dirty="0"/>
              <a:t>Inferior strategies are called </a:t>
            </a:r>
            <a:r>
              <a:rPr lang="ja-JP" altLang="en-US" dirty="0"/>
              <a:t>“</a:t>
            </a:r>
            <a:r>
              <a:rPr lang="en-US" altLang="ja-JP" dirty="0"/>
              <a:t>dominated</a:t>
            </a:r>
            <a:r>
              <a:rPr lang="ja-JP" altLang="en-US" dirty="0"/>
              <a:t>”</a:t>
            </a:r>
            <a:endParaRPr lang="en-US" altLang="ja-JP" dirty="0"/>
          </a:p>
          <a:p>
            <a:r>
              <a:rPr lang="en-US" altLang="en-US" dirty="0"/>
              <a:t>DSE is a strategy profile where each agent has picked its dominant strategy</a:t>
            </a:r>
          </a:p>
          <a:p>
            <a:pPr lvl="1"/>
            <a:r>
              <a:rPr lang="en-US" altLang="en-US" dirty="0"/>
              <a:t>Requires no </a:t>
            </a:r>
            <a:r>
              <a:rPr lang="en-US" altLang="en-US" dirty="0" err="1"/>
              <a:t>counterspeculation</a:t>
            </a:r>
            <a:r>
              <a:rPr lang="en-US" altLang="en-US" dirty="0"/>
              <a:t> – just enumeration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3024189" y="4665920"/>
            <a:ext cx="6270625" cy="1905000"/>
            <a:chOff x="945" y="2832"/>
            <a:chExt cx="3950" cy="1200"/>
          </a:xfrm>
        </p:grpSpPr>
        <p:sp>
          <p:nvSpPr>
            <p:cNvPr id="6149" name="Rectangle 5"/>
            <p:cNvSpPr>
              <a:spLocks noChangeArrowheads="1"/>
            </p:cNvSpPr>
            <p:nvPr/>
          </p:nvSpPr>
          <p:spPr bwMode="auto">
            <a:xfrm>
              <a:off x="945" y="3230"/>
              <a:ext cx="76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cooperate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0" name="Rectangle 6"/>
            <p:cNvSpPr>
              <a:spLocks noChangeArrowheads="1"/>
            </p:cNvSpPr>
            <p:nvPr/>
          </p:nvSpPr>
          <p:spPr bwMode="auto">
            <a:xfrm>
              <a:off x="1873" y="3122"/>
              <a:ext cx="1659" cy="910"/>
            </a:xfrm>
            <a:prstGeom prst="rect">
              <a:avLst/>
            </a:prstGeom>
            <a:noFill/>
            <a:ln w="11113">
              <a:solidFill>
                <a:schemeClr val="accent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endParaRPr lang="en-US" altLang="en-US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1" name="Line 7"/>
            <p:cNvSpPr>
              <a:spLocks noChangeShapeType="1"/>
            </p:cNvSpPr>
            <p:nvPr/>
          </p:nvSpPr>
          <p:spPr bwMode="auto">
            <a:xfrm>
              <a:off x="2621" y="3122"/>
              <a:ext cx="1" cy="910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152" name="Line 8"/>
            <p:cNvSpPr>
              <a:spLocks noChangeShapeType="1"/>
            </p:cNvSpPr>
            <p:nvPr/>
          </p:nvSpPr>
          <p:spPr bwMode="auto">
            <a:xfrm>
              <a:off x="1873" y="3589"/>
              <a:ext cx="1659" cy="1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153" name="Rectangle 9"/>
            <p:cNvSpPr>
              <a:spLocks noChangeArrowheads="1"/>
            </p:cNvSpPr>
            <p:nvPr/>
          </p:nvSpPr>
          <p:spPr bwMode="auto">
            <a:xfrm>
              <a:off x="1826" y="2832"/>
              <a:ext cx="76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cooperate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4" name="Rectangle 10"/>
            <p:cNvSpPr>
              <a:spLocks noChangeArrowheads="1"/>
            </p:cNvSpPr>
            <p:nvPr/>
          </p:nvSpPr>
          <p:spPr bwMode="auto">
            <a:xfrm>
              <a:off x="2859" y="2846"/>
              <a:ext cx="4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defect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5" name="Rectangle 11"/>
            <p:cNvSpPr>
              <a:spLocks noChangeArrowheads="1"/>
            </p:cNvSpPr>
            <p:nvPr/>
          </p:nvSpPr>
          <p:spPr bwMode="auto">
            <a:xfrm>
              <a:off x="1253" y="3688"/>
              <a:ext cx="4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defect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6" name="Rectangle 12"/>
            <p:cNvSpPr>
              <a:spLocks noChangeArrowheads="1"/>
            </p:cNvSpPr>
            <p:nvPr/>
          </p:nvSpPr>
          <p:spPr bwMode="auto">
            <a:xfrm>
              <a:off x="2118" y="3245"/>
              <a:ext cx="26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5"/>
                  </a:solidFill>
                  <a:latin typeface="+mn-lt"/>
                </a:rPr>
                <a:t>3, 3</a:t>
              </a:r>
              <a:endParaRPr lang="en-US" altLang="en-US" sz="2400" dirty="0">
                <a:solidFill>
                  <a:schemeClr val="accent5"/>
                </a:solidFill>
                <a:latin typeface="+mn-lt"/>
              </a:endParaRPr>
            </a:p>
          </p:txBody>
        </p:sp>
        <p:sp>
          <p:nvSpPr>
            <p:cNvPr id="6157" name="Rectangle 13"/>
            <p:cNvSpPr>
              <a:spLocks noChangeArrowheads="1"/>
            </p:cNvSpPr>
            <p:nvPr/>
          </p:nvSpPr>
          <p:spPr bwMode="auto">
            <a:xfrm>
              <a:off x="2940" y="3245"/>
              <a:ext cx="266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0, 5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8" name="Rectangle 14"/>
            <p:cNvSpPr>
              <a:spLocks noChangeArrowheads="1"/>
            </p:cNvSpPr>
            <p:nvPr/>
          </p:nvSpPr>
          <p:spPr bwMode="auto">
            <a:xfrm>
              <a:off x="2126" y="3681"/>
              <a:ext cx="26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5, 0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9" name="Rectangle 15"/>
            <p:cNvSpPr>
              <a:spLocks noChangeArrowheads="1"/>
            </p:cNvSpPr>
            <p:nvPr/>
          </p:nvSpPr>
          <p:spPr bwMode="auto">
            <a:xfrm>
              <a:off x="2932" y="3688"/>
              <a:ext cx="26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rgbClr val="0000FF"/>
                  </a:solidFill>
                  <a:latin typeface="+mn-lt"/>
                </a:rPr>
                <a:t>1, 1</a:t>
              </a:r>
              <a:endParaRPr lang="en-US" altLang="en-US" sz="2400" dirty="0">
                <a:latin typeface="+mn-lt"/>
              </a:endParaRPr>
            </a:p>
          </p:txBody>
        </p:sp>
        <p:sp>
          <p:nvSpPr>
            <p:cNvPr id="6161" name="Rectangle 17"/>
            <p:cNvSpPr>
              <a:spLocks noChangeArrowheads="1"/>
            </p:cNvSpPr>
            <p:nvPr/>
          </p:nvSpPr>
          <p:spPr bwMode="auto">
            <a:xfrm>
              <a:off x="3864" y="3055"/>
              <a:ext cx="90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 dirty="0">
                  <a:solidFill>
                    <a:srgbClr val="000000"/>
                  </a:solidFill>
                  <a:latin typeface="+mn-lt"/>
                </a:rPr>
                <a:t>Pareto optimal?</a:t>
              </a:r>
              <a:endParaRPr lang="en-US" altLang="en-US" sz="2400" dirty="0">
                <a:latin typeface="+mn-lt"/>
              </a:endParaRPr>
            </a:p>
          </p:txBody>
        </p:sp>
        <p:sp>
          <p:nvSpPr>
            <p:cNvPr id="6162" name="Rectangle 18"/>
            <p:cNvSpPr>
              <a:spLocks noChangeArrowheads="1"/>
            </p:cNvSpPr>
            <p:nvPr/>
          </p:nvSpPr>
          <p:spPr bwMode="auto">
            <a:xfrm>
              <a:off x="4862" y="3055"/>
              <a:ext cx="33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>
                  <a:solidFill>
                    <a:srgbClr val="000000"/>
                  </a:solidFill>
                  <a:latin typeface="+mn-lt"/>
                </a:rPr>
                <a:t> </a:t>
              </a:r>
              <a:endParaRPr lang="en-US" altLang="en-US" sz="2400">
                <a:latin typeface="+mn-lt"/>
              </a:endParaRPr>
            </a:p>
          </p:txBody>
        </p:sp>
        <p:sp>
          <p:nvSpPr>
            <p:cNvPr id="6163" name="Rectangle 19"/>
            <p:cNvSpPr>
              <a:spLocks noChangeArrowheads="1"/>
            </p:cNvSpPr>
            <p:nvPr/>
          </p:nvSpPr>
          <p:spPr bwMode="auto">
            <a:xfrm>
              <a:off x="3864" y="3429"/>
              <a:ext cx="80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>
                  <a:solidFill>
                    <a:srgbClr val="000000"/>
                  </a:solidFill>
                  <a:latin typeface="+mn-lt"/>
                </a:rPr>
                <a:t>Social welfare</a:t>
              </a:r>
              <a:endParaRPr lang="en-US" altLang="en-US" sz="2400">
                <a:latin typeface="+mn-lt"/>
              </a:endParaRPr>
            </a:p>
          </p:txBody>
        </p:sp>
        <p:sp>
          <p:nvSpPr>
            <p:cNvPr id="6164" name="Rectangle 20"/>
            <p:cNvSpPr>
              <a:spLocks noChangeArrowheads="1"/>
            </p:cNvSpPr>
            <p:nvPr/>
          </p:nvSpPr>
          <p:spPr bwMode="auto">
            <a:xfrm>
              <a:off x="4744" y="3429"/>
              <a:ext cx="3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>
                  <a:solidFill>
                    <a:srgbClr val="000000"/>
                  </a:solidFill>
                  <a:latin typeface="+mn-lt"/>
                </a:rPr>
                <a:t> </a:t>
              </a:r>
              <a:endParaRPr lang="en-US" altLang="en-US" sz="2400">
                <a:latin typeface="+mn-lt"/>
              </a:endParaRPr>
            </a:p>
          </p:txBody>
        </p:sp>
        <p:sp>
          <p:nvSpPr>
            <p:cNvPr id="6165" name="Rectangle 21"/>
            <p:cNvSpPr>
              <a:spLocks noChangeArrowheads="1"/>
            </p:cNvSpPr>
            <p:nvPr/>
          </p:nvSpPr>
          <p:spPr bwMode="auto">
            <a:xfrm>
              <a:off x="3864" y="3588"/>
              <a:ext cx="72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 dirty="0">
                  <a:solidFill>
                    <a:srgbClr val="000000"/>
                  </a:solidFill>
                  <a:latin typeface="+mn-lt"/>
                </a:rPr>
                <a:t>maximizing?</a:t>
              </a:r>
              <a:endParaRPr lang="en-US" altLang="en-US" sz="2400" dirty="0">
                <a:latin typeface="+mn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3CDFC8-797C-B44C-A32F-CA7C22EE0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364421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Zero-Sum Games (2-P)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Two-player zero-sum games are a special – </a:t>
            </a:r>
            <a:r>
              <a:rPr lang="en-US" dirty="0">
                <a:solidFill>
                  <a:schemeClr val="tx2"/>
                </a:solidFill>
              </a:rPr>
              <a:t>purely competitive</a:t>
            </a:r>
            <a:r>
              <a:rPr lang="en-US" dirty="0"/>
              <a:t> – case of general games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Everything I win you lose, and vice versa</a:t>
            </a:r>
          </a:p>
          <a:p>
            <a:r>
              <a:rPr lang="en-US" dirty="0"/>
              <a:t>Example: heads-up poker (with no rake)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minimax-optimal strategy</a:t>
            </a:r>
            <a:r>
              <a:rPr lang="en-US" dirty="0"/>
              <a:t> is a strategy that </a:t>
            </a:r>
            <a:br>
              <a:rPr lang="en-US" dirty="0"/>
            </a:br>
            <a:r>
              <a:rPr lang="en-US" dirty="0"/>
              <a:t>maximizes the expected minimum gain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Guarantees the “best minimum” in expectation, no matter which strategy your opponent selects</a:t>
            </a:r>
          </a:p>
          <a:p>
            <a:r>
              <a:rPr lang="en-US" dirty="0"/>
              <a:t>Theorem [von Neumann </a:t>
            </a:r>
            <a:r>
              <a:rPr lang="uk-UA" dirty="0"/>
              <a:t>’</a:t>
            </a:r>
            <a:r>
              <a:rPr lang="en-US" dirty="0"/>
              <a:t>28] – “Minimax Theorem”: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Every 2-P zero-sum game has a unique </a:t>
            </a:r>
            <a:r>
              <a:rPr lang="en-US" dirty="0">
                <a:solidFill>
                  <a:schemeClr val="tx2"/>
                </a:solidFill>
              </a:rPr>
              <a:t>value</a:t>
            </a:r>
            <a:r>
              <a:rPr lang="en-US" dirty="0"/>
              <a:t> V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 err="1"/>
              <a:t>Maximin</a:t>
            </a:r>
            <a:r>
              <a:rPr lang="en-US" altLang="en-US" dirty="0"/>
              <a:t> utility: max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min</a:t>
            </a:r>
            <a:r>
              <a:rPr lang="en-US" altLang="en-US" i="1" baseline="-25000" dirty="0">
                <a:ea typeface="Arial" charset="0"/>
                <a:cs typeface="Arial" charset="0"/>
              </a:rPr>
              <a:t>s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i="1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ea typeface="Arial" charset="0"/>
                <a:cs typeface="Arial" charset="0"/>
              </a:rPr>
              <a:t>s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	</a:t>
            </a:r>
            <a:r>
              <a:rPr lang="en-US" altLang="en-US" dirty="0"/>
              <a:t>(= - 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-i</a:t>
            </a:r>
            <a:r>
              <a:rPr lang="en-US" altLang="en-US" dirty="0">
                <a:ea typeface="Arial" charset="0"/>
                <a:cs typeface="Arial" charset="0"/>
              </a:rPr>
              <a:t> u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s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Minimax utility: </a:t>
            </a:r>
            <a:r>
              <a:rPr lang="en-US" altLang="en-US" dirty="0">
                <a:ea typeface="Arial" charset="0"/>
                <a:cs typeface="Arial" charset="0"/>
              </a:rPr>
              <a:t>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i="1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i="1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	</a:t>
            </a:r>
            <a:r>
              <a:rPr lang="en-US" altLang="en-US" dirty="0"/>
              <a:t>(= - </a:t>
            </a:r>
            <a:r>
              <a:rPr lang="en-US" altLang="en-US" dirty="0">
                <a:ea typeface="Arial" charset="0"/>
                <a:cs typeface="Arial" charset="0"/>
              </a:rPr>
              <a:t>max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min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u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Theorem: V = max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min</a:t>
            </a:r>
            <a:r>
              <a:rPr lang="en-US" altLang="en-US" i="1" baseline="-25000" dirty="0">
                <a:ea typeface="Arial" charset="0"/>
                <a:cs typeface="Arial" charset="0"/>
              </a:rPr>
              <a:t>s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i="1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ea typeface="Arial" charset="0"/>
                <a:cs typeface="Arial" charset="0"/>
              </a:rPr>
              <a:t>s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 = 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769995" y="2147125"/>
            <a:ext cx="2633663" cy="1444625"/>
            <a:chOff x="6245994" y="2235612"/>
            <a:chExt cx="2633663" cy="1444625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6245994" y="2235612"/>
              <a:ext cx="2633663" cy="1444625"/>
            </a:xfrm>
            <a:prstGeom prst="rect">
              <a:avLst/>
            </a:prstGeom>
            <a:noFill/>
            <a:ln w="11113">
              <a:solidFill>
                <a:schemeClr val="accent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endParaRPr lang="en-US" altLang="en-US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7536680" y="2235612"/>
              <a:ext cx="1588" cy="1444625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6245994" y="2976975"/>
              <a:ext cx="2633663" cy="1588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6630218" y="2475120"/>
              <a:ext cx="660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+1, -1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7935143" y="2475120"/>
              <a:ext cx="660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-2, +2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6642918" y="3167270"/>
              <a:ext cx="660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+2, -2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7922443" y="3178382"/>
              <a:ext cx="4263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0, 0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DFB86D-007F-684F-B8C9-BB6101508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8064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General-sum games (2-P)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You could still play a minimax strategy in general-sum games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i.e., pretend that the opponent is only trying to </a:t>
            </a:r>
            <a:r>
              <a:rPr lang="en-US" altLang="en-US" b="0" dirty="0">
                <a:solidFill>
                  <a:schemeClr val="tx2"/>
                </a:solidFill>
              </a:rPr>
              <a:t>hurt</a:t>
            </a:r>
            <a:r>
              <a:rPr lang="en-US" altLang="en-US" b="0" dirty="0"/>
              <a:t> you</a:t>
            </a:r>
          </a:p>
          <a:p>
            <a:r>
              <a:rPr lang="en-US" altLang="en-US" dirty="0"/>
              <a:t>But this is </a:t>
            </a:r>
            <a:r>
              <a:rPr lang="en-US" altLang="en-US" dirty="0">
                <a:solidFill>
                  <a:schemeClr val="tx2"/>
                </a:solidFill>
              </a:rPr>
              <a:t>not rational</a:t>
            </a:r>
            <a:r>
              <a:rPr lang="en-US" altLang="en-US" dirty="0"/>
              <a:t>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46286D-F153-FA46-9CA6-F5FA48812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38</a:t>
            </a:fld>
            <a:endParaRPr lang="en-US" altLang="en-US"/>
          </a:p>
        </p:txBody>
      </p:sp>
      <p:sp>
        <p:nvSpPr>
          <p:cNvPr id="304143" name="Rectangle 15"/>
          <p:cNvSpPr>
            <a:spLocks noChangeArrowheads="1"/>
          </p:cNvSpPr>
          <p:nvPr/>
        </p:nvSpPr>
        <p:spPr bwMode="auto">
          <a:xfrm>
            <a:off x="609600" y="4675239"/>
            <a:ext cx="9372600" cy="1877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>
                <a:latin typeface="+mn-lt"/>
              </a:rPr>
              <a:t>If Col were trying to hurt Row, Col would play Left, so Row should play Down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>
                <a:latin typeface="+mn-lt"/>
              </a:rPr>
              <a:t>In reality, Col will play Right (strictly dominant), so Row should play Up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>
                <a:latin typeface="+mn-lt"/>
              </a:rPr>
              <a:t>Is there a better generalization of minimax strategies in zero-sum games to general-sum games?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46324" y="3587986"/>
            <a:ext cx="1106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</a:rPr>
              <a:t>Row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62237" y="2582250"/>
            <a:ext cx="1106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Col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aphicFrame>
        <p:nvGraphicFramePr>
          <p:cNvPr id="12" name="Group 4">
            <a:extLst>
              <a:ext uri="{FF2B5EF4-FFF2-40B4-BE49-F238E27FC236}">
                <a16:creationId xmlns:a16="http://schemas.microsoft.com/office/drawing/2014/main" id="{E0D0993E-A394-B344-8F1D-1B00EE806F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2455256"/>
              </p:ext>
            </p:extLst>
          </p:nvPr>
        </p:nvGraphicFramePr>
        <p:xfrm>
          <a:off x="4248301" y="2948152"/>
          <a:ext cx="3934002" cy="1645956"/>
        </p:xfrm>
        <a:graphic>
          <a:graphicData uri="http://schemas.openxmlformats.org/drawingml/2006/table">
            <a:tbl>
              <a:tblPr/>
              <a:tblGrid>
                <a:gridCol w="1991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99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E6EF0-4476-ED40-A477-F38F86762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542519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uiExpand="1" build="p"/>
      <p:bldP spid="304143" grpId="0" build="p"/>
      <p:bldP spid="8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General-Sum Games: Nash Equilibria (2-P)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160000" cy="469549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Nash equilibrium</a:t>
            </a:r>
            <a:r>
              <a:rPr lang="en-US" dirty="0"/>
              <a:t>: a pair of strategies that are stable</a:t>
            </a:r>
          </a:p>
          <a:p>
            <a:r>
              <a:rPr lang="en-US" dirty="0">
                <a:solidFill>
                  <a:schemeClr val="tx2"/>
                </a:solidFill>
              </a:rPr>
              <a:t>Stable</a:t>
            </a:r>
            <a:r>
              <a:rPr lang="en-US" dirty="0"/>
              <a:t>: neither agent has incentive to deviate from his or her selected strategy on their own</a:t>
            </a:r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r>
              <a:rPr lang="en-US" dirty="0"/>
              <a:t>Theorem [Nash 1950]: any general-sum game has at least one Nash</a:t>
            </a:r>
            <a:r>
              <a:rPr lang="en-US" baseline="30000" dirty="0"/>
              <a:t> </a:t>
            </a:r>
            <a:r>
              <a:rPr lang="en-US" dirty="0"/>
              <a:t>equilibrium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Might require mixed strategies (randomization)</a:t>
            </a:r>
          </a:p>
          <a:p>
            <a:r>
              <a:rPr lang="en-US" dirty="0"/>
              <a:t>Corollary for 2-P zero-sum games: Minimax Theorem!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WLOG pick one of the NE, let </a:t>
            </a:r>
            <a:r>
              <a:rPr lang="en-US" b="0" i="1" dirty="0"/>
              <a:t>V</a:t>
            </a:r>
            <a:r>
              <a:rPr lang="en-US" b="0" dirty="0"/>
              <a:t> = value of Row player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Assumed NE, so neither player can do better (even fully knowing the other player’s mixed strategy!) </a:t>
            </a:r>
            <a:r>
              <a:rPr lang="en-US" b="0" dirty="0">
                <a:sym typeface="Wingdings"/>
              </a:rPr>
              <a:t> minimax-opt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515901" y="2611120"/>
            <a:ext cx="3043080" cy="1164468"/>
            <a:chOff x="3283978" y="2773352"/>
            <a:chExt cx="3043080" cy="1164468"/>
          </a:xfrm>
        </p:grpSpPr>
        <p:graphicFrame>
          <p:nvGraphicFramePr>
            <p:cNvPr id="5" name="Group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148374"/>
                </p:ext>
              </p:extLst>
            </p:nvPr>
          </p:nvGraphicFramePr>
          <p:xfrm>
            <a:off x="4071784" y="3111906"/>
            <a:ext cx="2255274" cy="825914"/>
          </p:xfrm>
          <a:graphic>
            <a:graphicData uri="http://schemas.openxmlformats.org/drawingml/2006/table">
              <a:tbl>
                <a:tblPr/>
                <a:tblGrid>
                  <a:gridCol w="114188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1339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41295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</a:p>
                    </a:txBody>
                    <a:tcPr marL="60553" marR="60553" marT="30282" marB="30282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</a:p>
                    </a:txBody>
                    <a:tcPr marL="60553" marR="60553" marT="30282" marB="30282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1295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</a:p>
                    </a:txBody>
                    <a:tcPr marL="60553" marR="60553" marT="30282" marB="30282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</a:p>
                    </a:txBody>
                    <a:tcPr marL="60553" marR="60553" marT="30282" marB="30282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3283978" y="3355586"/>
              <a:ext cx="7324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3"/>
                  </a:solidFill>
                </a:rPr>
                <a:t>Row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33173" y="2773352"/>
              <a:ext cx="7324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Col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099007" y="3177965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????????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3A0A694-7327-A742-8549-4F46ADE6C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70391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Kidney transplantation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 waitlist: a bit under </a:t>
            </a:r>
            <a:r>
              <a:rPr lang="en-US" b="1" dirty="0">
                <a:solidFill>
                  <a:schemeClr val="accent3"/>
                </a:solidFill>
              </a:rPr>
              <a:t>100,000</a:t>
            </a:r>
          </a:p>
          <a:p>
            <a:pPr lvl="1"/>
            <a:r>
              <a:rPr lang="en-US" dirty="0"/>
              <a:t>35,000 – 40,000 added per year</a:t>
            </a:r>
          </a:p>
          <a:p>
            <a:pPr marL="0" indent="0">
              <a:buNone/>
            </a:pPr>
            <a:r>
              <a:rPr lang="en-US" b="1" dirty="0"/>
              <a:t>~4,000 people died while waiting</a:t>
            </a:r>
          </a:p>
          <a:p>
            <a:pPr marL="0" indent="0">
              <a:buNone/>
            </a:pPr>
            <a:r>
              <a:rPr lang="en-US" b="1" dirty="0"/>
              <a:t>~15,000 people received a kidney</a:t>
            </a:r>
            <a:br>
              <a:rPr lang="en-US" b="1" dirty="0"/>
            </a:br>
            <a:r>
              <a:rPr lang="en-US" b="1" dirty="0"/>
              <a:t>from the deceased donor waitlist</a:t>
            </a:r>
          </a:p>
          <a:p>
            <a:pPr marL="0" indent="0">
              <a:buNone/>
            </a:pPr>
            <a:r>
              <a:rPr lang="en-US" b="1" dirty="0"/>
              <a:t>6,500+ people received a kidney from a living donor</a:t>
            </a:r>
          </a:p>
          <a:p>
            <a:pPr lvl="1"/>
            <a:r>
              <a:rPr lang="en-US" dirty="0"/>
              <a:t>Some through </a:t>
            </a:r>
            <a:r>
              <a:rPr lang="en-US" dirty="0">
                <a:solidFill>
                  <a:schemeClr val="accent3"/>
                </a:solidFill>
              </a:rPr>
              <a:t>kidney exchanges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This talk: experience with UNOS national kidney exchange</a:t>
            </a:r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94716" y="4843641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[Roth et al. 2004]</a:t>
            </a:r>
          </a:p>
        </p:txBody>
      </p:sp>
      <p:pic>
        <p:nvPicPr>
          <p:cNvPr id="4" name="Picture 3" descr="UNOS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0816" y="5333682"/>
            <a:ext cx="3590367" cy="108931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1EE15-D46B-0247-9C3D-878E25F69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A987-4590-DC4F-9A6F-C9B69AADF4E6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4FFB607-24B3-8C4D-99A5-99C2AB2E0E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3681" y="1524318"/>
            <a:ext cx="4876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6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718"/>
            <a:ext cx="7721600" cy="84720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950182-27E0-DF47-90D9-EFBB7D08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995488" y="958646"/>
            <a:ext cx="7962900" cy="1790700"/>
            <a:chOff x="471488" y="457200"/>
            <a:chExt cx="7962900" cy="1790700"/>
          </a:xfrm>
        </p:grpSpPr>
        <p:pic>
          <p:nvPicPr>
            <p:cNvPr id="28690" name="Picture 18" descr="MCj03985250000[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88" y="714375"/>
              <a:ext cx="1825625" cy="101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91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413" y="835025"/>
              <a:ext cx="1831975" cy="90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92" name="Line 20"/>
            <p:cNvSpPr>
              <a:spLocks noChangeShapeType="1"/>
            </p:cNvSpPr>
            <p:nvPr/>
          </p:nvSpPr>
          <p:spPr bwMode="auto">
            <a:xfrm>
              <a:off x="2540000" y="1528763"/>
              <a:ext cx="10414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3" name="Line 21"/>
            <p:cNvSpPr>
              <a:spLocks noChangeShapeType="1"/>
            </p:cNvSpPr>
            <p:nvPr/>
          </p:nvSpPr>
          <p:spPr bwMode="auto">
            <a:xfrm>
              <a:off x="3568700" y="1528763"/>
              <a:ext cx="711200" cy="54610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4" name="Line 22"/>
            <p:cNvSpPr>
              <a:spLocks noChangeShapeType="1"/>
            </p:cNvSpPr>
            <p:nvPr/>
          </p:nvSpPr>
          <p:spPr bwMode="auto">
            <a:xfrm>
              <a:off x="2540000" y="1350963"/>
              <a:ext cx="17272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5" name="Line 23"/>
            <p:cNvSpPr>
              <a:spLocks noChangeShapeType="1"/>
            </p:cNvSpPr>
            <p:nvPr/>
          </p:nvSpPr>
          <p:spPr bwMode="auto">
            <a:xfrm flipH="1">
              <a:off x="4597400" y="1338263"/>
              <a:ext cx="18161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6" name="Line 24"/>
            <p:cNvSpPr>
              <a:spLocks noChangeShapeType="1"/>
            </p:cNvSpPr>
            <p:nvPr/>
          </p:nvSpPr>
          <p:spPr bwMode="auto">
            <a:xfrm flipH="1">
              <a:off x="5422900" y="1122363"/>
              <a:ext cx="9652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7" name="Line 25"/>
            <p:cNvSpPr>
              <a:spLocks noChangeShapeType="1"/>
            </p:cNvSpPr>
            <p:nvPr/>
          </p:nvSpPr>
          <p:spPr bwMode="auto">
            <a:xfrm flipH="1" flipV="1">
              <a:off x="4622800" y="754063"/>
              <a:ext cx="800100" cy="36830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8" name="Text Box 26"/>
            <p:cNvSpPr txBox="1">
              <a:spLocks noChangeArrowheads="1"/>
            </p:cNvSpPr>
            <p:nvPr/>
          </p:nvSpPr>
          <p:spPr bwMode="auto">
            <a:xfrm>
              <a:off x="2501731" y="660400"/>
              <a:ext cx="168668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rgbClr val="666699"/>
                  </a:solidFill>
                  <a:latin typeface="+mn-lt"/>
                </a:rPr>
                <a:t>S</a:t>
              </a:r>
              <a:r>
                <a:rPr lang="en-US" altLang="en-US" sz="3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n-lt"/>
                </a:rPr>
                <a:t>traight</a:t>
              </a:r>
              <a:endParaRPr lang="en-US" altLang="en-US" sz="38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699" name="Text Box 27"/>
            <p:cNvSpPr txBox="1">
              <a:spLocks noChangeArrowheads="1"/>
            </p:cNvSpPr>
            <p:nvPr/>
          </p:nvSpPr>
          <p:spPr bwMode="auto">
            <a:xfrm>
              <a:off x="2903538" y="1638300"/>
              <a:ext cx="4953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>
                  <a:solidFill>
                    <a:srgbClr val="666699"/>
                  </a:solidFill>
                  <a:latin typeface="+mn-lt"/>
                </a:rPr>
                <a:t>D</a:t>
              </a:r>
              <a:endParaRPr lang="en-US" altLang="en-US" sz="3800">
                <a:solidFill>
                  <a:srgbClr val="666699"/>
                </a:solidFill>
                <a:latin typeface="+mn-lt"/>
              </a:endParaRPr>
            </a:p>
          </p:txBody>
        </p:sp>
        <p:sp>
          <p:nvSpPr>
            <p:cNvPr id="28700" name="Text Box 28"/>
            <p:cNvSpPr txBox="1">
              <a:spLocks noChangeArrowheads="1"/>
            </p:cNvSpPr>
            <p:nvPr/>
          </p:nvSpPr>
          <p:spPr bwMode="auto">
            <a:xfrm>
              <a:off x="5510258" y="457200"/>
              <a:ext cx="1467068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D</a:t>
              </a:r>
              <a:r>
                <a:rPr lang="en-US" altLang="en-US" sz="34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n-lt"/>
                </a:rPr>
                <a:t>odge</a:t>
              </a:r>
              <a:endParaRPr lang="en-US" altLang="en-US" sz="3800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701" name="Text Box 29"/>
            <p:cNvSpPr txBox="1">
              <a:spLocks noChangeArrowheads="1"/>
            </p:cNvSpPr>
            <p:nvPr/>
          </p:nvSpPr>
          <p:spPr bwMode="auto">
            <a:xfrm>
              <a:off x="5719763" y="1447800"/>
              <a:ext cx="47481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S</a:t>
              </a:r>
              <a:endParaRPr lang="en-US" altLang="en-US" sz="3800" dirty="0">
                <a:solidFill>
                  <a:schemeClr val="tx2"/>
                </a:solidFill>
                <a:latin typeface="+mn-lt"/>
              </a:endParaRPr>
            </a:p>
          </p:txBody>
        </p:sp>
      </p:grpSp>
      <p:sp>
        <p:nvSpPr>
          <p:cNvPr id="306206" name="Rectangle 30"/>
          <p:cNvSpPr>
            <a:spLocks noChangeArrowheads="1"/>
          </p:cNvSpPr>
          <p:nvPr/>
        </p:nvSpPr>
        <p:spPr bwMode="auto">
          <a:xfrm>
            <a:off x="488731" y="4724400"/>
            <a:ext cx="10878207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</a:rPr>
              <a:t>Thankfully, (D, S) and (S, D) are Nash equilibria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pure-strategy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nobody randomizes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also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strict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changing your strategy makes you strictly worse off</a:t>
            </a:r>
          </a:p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  <a:ea typeface="Arial" charset="0"/>
                <a:cs typeface="Arial" charset="0"/>
              </a:rPr>
              <a:t>No other pure-strategy Nash equilibria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54029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029846" y="2692368"/>
            <a:ext cx="3094191" cy="1893816"/>
            <a:chOff x="2505845" y="2692368"/>
            <a:chExt cx="3094191" cy="1893816"/>
          </a:xfrm>
        </p:grpSpPr>
        <p:sp>
          <p:nvSpPr>
            <p:cNvPr id="28686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7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S</a:t>
              </a:r>
            </a:p>
          </p:txBody>
        </p:sp>
        <p:sp>
          <p:nvSpPr>
            <p:cNvPr id="28688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9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S</a:t>
              </a:r>
            </a:p>
          </p:txBody>
        </p:sp>
        <p:pic>
          <p:nvPicPr>
            <p:cNvPr id="23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2347383" y="3724410"/>
            <a:ext cx="7747820" cy="369332"/>
            <a:chOff x="823383" y="3724410"/>
            <a:chExt cx="7747820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823383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78377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</p:grpSp>
      <p:graphicFrame>
        <p:nvGraphicFramePr>
          <p:cNvPr id="33" name="Group 3">
            <a:extLst>
              <a:ext uri="{FF2B5EF4-FFF2-40B4-BE49-F238E27FC236}">
                <a16:creationId xmlns:a16="http://schemas.microsoft.com/office/drawing/2014/main" id="{35B09C4D-2A97-2A4F-8C3C-EF41E050D1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9580168"/>
              </p:ext>
            </p:extLst>
          </p:nvPr>
        </p:nvGraphicFramePr>
        <p:xfrm>
          <a:off x="5092700" y="3272487"/>
          <a:ext cx="2474913" cy="1397833"/>
        </p:xfrm>
        <a:graphic>
          <a:graphicData uri="http://schemas.openxmlformats.org/drawingml/2006/table">
            <a:tbl>
              <a:tblPr/>
              <a:tblGrid>
                <a:gridCol w="112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4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-5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82463FF-10DE-4B4B-A8F9-C83DAE606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492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8" name="Rectangle 18"/>
          <p:cNvSpPr>
            <a:spLocks noChangeArrowheads="1"/>
          </p:cNvSpPr>
          <p:nvPr/>
        </p:nvSpPr>
        <p:spPr bwMode="auto">
          <a:xfrm>
            <a:off x="1524000" y="1331038"/>
            <a:ext cx="9144000" cy="490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eaLnBrk="1" hangingPunct="1">
              <a:spcBef>
                <a:spcPct val="20000"/>
              </a:spcBef>
            </a:pPr>
            <a:endParaRPr lang="en-US" altLang="en-US" dirty="0"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/>
              <a:t>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110D0-F7FD-5546-8A6D-44305A4A2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Is there an NE that uses mixed strategies?  </a:t>
            </a:r>
          </a:p>
          <a:p>
            <a:pPr lvl="1">
              <a:buFontTx/>
              <a:buChar char="•"/>
            </a:pPr>
            <a:r>
              <a:rPr lang="en-US" altLang="en-US" b="0" dirty="0"/>
              <a:t>Say, where player 1 uses a mixed strategy?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Note: if a mixed strategy is a best response, then all of the pure strategies that it randomizes over must also be best responses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So we need to make player 1 </a:t>
            </a:r>
            <a:r>
              <a:rPr lang="en-US" altLang="en-US" dirty="0">
                <a:solidFill>
                  <a:schemeClr val="tx2"/>
                </a:solidFill>
              </a:rPr>
              <a:t>indifferent </a:t>
            </a:r>
            <a:r>
              <a:rPr lang="en-US" altLang="en-US" dirty="0"/>
              <a:t>between D and S</a:t>
            </a:r>
          </a:p>
          <a:p>
            <a:pPr lvl="1">
              <a:buFontTx/>
              <a:buChar char="•"/>
            </a:pPr>
            <a:r>
              <a:rPr lang="en-US" altLang="en-US" b="0" dirty="0"/>
              <a:t>Player 1’s utility for playing D = -</a:t>
            </a:r>
            <a:r>
              <a:rPr lang="en-US" altLang="en-US" b="0" dirty="0" err="1"/>
              <a:t>p</a:t>
            </a:r>
            <a:r>
              <a:rPr lang="en-US" altLang="en-US" b="0" baseline="30000" dirty="0" err="1"/>
              <a:t>c</a:t>
            </a:r>
            <a:r>
              <a:rPr lang="en-US" altLang="en-US" b="0" baseline="-25000" dirty="0" err="1"/>
              <a:t>S</a:t>
            </a:r>
            <a:endParaRPr lang="en-US" altLang="en-US" b="0" baseline="-25000" dirty="0"/>
          </a:p>
          <a:p>
            <a:pPr lvl="1">
              <a:buFontTx/>
              <a:buChar char="•"/>
            </a:pPr>
            <a:r>
              <a:rPr lang="en-US" altLang="en-US" b="0" dirty="0"/>
              <a:t>Player 1’s utility for playing S = </a:t>
            </a:r>
            <a:r>
              <a:rPr lang="en-US" altLang="en-US" b="0" dirty="0" err="1"/>
              <a:t>p</a:t>
            </a:r>
            <a:r>
              <a:rPr lang="en-US" altLang="en-US" b="0" baseline="30000" dirty="0" err="1"/>
              <a:t>c</a:t>
            </a:r>
            <a:r>
              <a:rPr lang="en-US" altLang="en-US" b="0" baseline="-25000" dirty="0" err="1"/>
              <a:t>D</a:t>
            </a:r>
            <a:r>
              <a:rPr lang="en-US" altLang="en-US" b="0" baseline="-25000" dirty="0"/>
              <a:t> </a:t>
            </a:r>
            <a:r>
              <a:rPr lang="en-US" altLang="en-US" b="0" dirty="0"/>
              <a:t>- 5p</a:t>
            </a:r>
            <a:r>
              <a:rPr lang="en-US" altLang="en-US" b="0" baseline="30000" dirty="0"/>
              <a:t>c</a:t>
            </a:r>
            <a:r>
              <a:rPr lang="en-US" altLang="en-US" b="0" baseline="-25000" dirty="0"/>
              <a:t>S </a:t>
            </a:r>
            <a:r>
              <a:rPr lang="en-US" altLang="en-US" b="0" dirty="0"/>
              <a:t>= 1</a:t>
            </a:r>
            <a:r>
              <a:rPr lang="en-US" altLang="en-US" b="0" baseline="-25000" dirty="0"/>
              <a:t> </a:t>
            </a:r>
            <a:r>
              <a:rPr lang="en-US" altLang="en-US" b="0" dirty="0"/>
              <a:t>- 6p</a:t>
            </a:r>
            <a:r>
              <a:rPr lang="en-US" altLang="en-US" b="0" baseline="30000" dirty="0"/>
              <a:t>c</a:t>
            </a:r>
            <a:r>
              <a:rPr lang="en-US" altLang="en-US" b="0" baseline="-25000" dirty="0"/>
              <a:t>S</a:t>
            </a:r>
          </a:p>
          <a:p>
            <a:r>
              <a:rPr lang="en-US" altLang="en-US" dirty="0"/>
              <a:t>So we need -</a:t>
            </a:r>
            <a:r>
              <a:rPr lang="en-US" altLang="en-US" dirty="0" err="1"/>
              <a:t>p</a:t>
            </a:r>
            <a:r>
              <a:rPr lang="en-US" altLang="en-US" baseline="30000" dirty="0" err="1"/>
              <a:t>c</a:t>
            </a:r>
            <a:r>
              <a:rPr lang="en-US" altLang="en-US" baseline="-25000" dirty="0" err="1"/>
              <a:t>S</a:t>
            </a:r>
            <a:r>
              <a:rPr lang="en-US" altLang="en-US" baseline="-25000" dirty="0"/>
              <a:t> </a:t>
            </a:r>
            <a:r>
              <a:rPr lang="en-US" altLang="en-US" dirty="0"/>
              <a:t>= 1</a:t>
            </a:r>
            <a:r>
              <a:rPr lang="en-US" altLang="en-US" baseline="-25000" dirty="0"/>
              <a:t> </a:t>
            </a:r>
            <a:r>
              <a:rPr lang="en-US" altLang="en-US" dirty="0"/>
              <a:t>- 6p</a:t>
            </a:r>
            <a:r>
              <a:rPr lang="en-US" altLang="en-US" baseline="30000" dirty="0"/>
              <a:t>c</a:t>
            </a:r>
            <a:r>
              <a:rPr lang="en-US" altLang="en-US" baseline="-25000" dirty="0"/>
              <a:t>S </a:t>
            </a:r>
            <a:r>
              <a:rPr lang="en-US" altLang="en-US" dirty="0"/>
              <a:t>which means </a:t>
            </a:r>
            <a:r>
              <a:rPr lang="en-US" altLang="en-US" dirty="0" err="1"/>
              <a:t>p</a:t>
            </a:r>
            <a:r>
              <a:rPr lang="en-US" altLang="en-US" baseline="30000" dirty="0" err="1"/>
              <a:t>c</a:t>
            </a:r>
            <a:r>
              <a:rPr lang="en-US" altLang="en-US" baseline="-25000" dirty="0" err="1"/>
              <a:t>S</a:t>
            </a:r>
            <a:r>
              <a:rPr lang="en-US" altLang="en-US" baseline="-25000" dirty="0"/>
              <a:t> </a:t>
            </a:r>
            <a:r>
              <a:rPr lang="en-US" altLang="en-US" dirty="0"/>
              <a:t>= 1/5</a:t>
            </a:r>
          </a:p>
          <a:p>
            <a:pPr lvl="1">
              <a:buFontTx/>
              <a:buChar char="•"/>
            </a:pPr>
            <a:r>
              <a:rPr lang="en-US" altLang="en-US" b="0" dirty="0"/>
              <a:t>Then, player 2 needs to be indifferent as well</a:t>
            </a:r>
          </a:p>
          <a:p>
            <a:br>
              <a:rPr lang="en-US" altLang="en-US" dirty="0"/>
            </a:br>
            <a:r>
              <a:rPr lang="en-US" altLang="en-US" dirty="0"/>
              <a:t>Mixed-strategy Nash equilibrium: ((4/5 D, 1/5 S), (4/5 D, 1/5 S))</a:t>
            </a:r>
          </a:p>
          <a:p>
            <a:pPr lvl="1">
              <a:buFontTx/>
              <a:buChar char="–"/>
            </a:pPr>
            <a:r>
              <a:rPr lang="en-US" altLang="en-US" b="0" dirty="0"/>
              <a:t>People may die!  Expected utility -1/5 for each player</a:t>
            </a:r>
            <a:endParaRPr lang="en-US" altLang="en-US" b="0" dirty="0"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B549BD-ED95-7D49-A124-8AE1D1E1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8113797" y="230213"/>
            <a:ext cx="3094191" cy="1893816"/>
            <a:chOff x="2505845" y="2692368"/>
            <a:chExt cx="3094191" cy="1893816"/>
          </a:xfrm>
        </p:grpSpPr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latin typeface="+mn-lt"/>
                </a:rPr>
                <a:t>D</a:t>
              </a: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>
                  <a:latin typeface="+mn-lt"/>
                </a:rPr>
                <a:t>S</a:t>
              </a:r>
            </a:p>
          </p:txBody>
        </p: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latin typeface="+mn-lt"/>
                </a:rPr>
                <a:t>D</a:t>
              </a: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>
                  <a:latin typeface="+mn-lt"/>
                </a:rPr>
                <a:t>S</a:t>
              </a:r>
            </a:p>
          </p:txBody>
        </p:sp>
        <p:pic>
          <p:nvPicPr>
            <p:cNvPr id="17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9" name="Group 3">
            <a:extLst>
              <a:ext uri="{FF2B5EF4-FFF2-40B4-BE49-F238E27FC236}">
                <a16:creationId xmlns:a16="http://schemas.microsoft.com/office/drawing/2014/main" id="{4A3FFA40-9692-3246-AE0C-F99D57FE81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220834"/>
              </p:ext>
            </p:extLst>
          </p:nvPr>
        </p:nvGraphicFramePr>
        <p:xfrm>
          <a:off x="9283925" y="916041"/>
          <a:ext cx="1982854" cy="1312296"/>
        </p:xfrm>
        <a:graphic>
          <a:graphicData uri="http://schemas.openxmlformats.org/drawingml/2006/table">
            <a:tbl>
              <a:tblPr/>
              <a:tblGrid>
                <a:gridCol w="898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2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0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-5, -5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B2E07-3063-F043-A925-39164564C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814993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Criticisms of Nash equilibrium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Not unique in all games (like the example on Slide 31)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Approaches for addressing this problem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Refinements (=</a:t>
            </a:r>
            <a:r>
              <a:rPr lang="en-US" altLang="en-US" dirty="0" err="1"/>
              <a:t>strengthenings</a:t>
            </a:r>
            <a:r>
              <a:rPr lang="en-US" altLang="en-US" dirty="0"/>
              <a:t>) of the equilibrium concept</a:t>
            </a:r>
          </a:p>
          <a:p>
            <a:pPr lvl="2"/>
            <a:r>
              <a:rPr lang="en-US" altLang="en-US" dirty="0"/>
              <a:t>Eliminate weakly dominated strategies first (IEDS)</a:t>
            </a:r>
          </a:p>
          <a:p>
            <a:pPr lvl="2"/>
            <a:r>
              <a:rPr lang="en-US" altLang="en-US" dirty="0"/>
              <a:t>Choose the Nash equilibrium with highest welfare</a:t>
            </a:r>
          </a:p>
          <a:p>
            <a:pPr lvl="2"/>
            <a:r>
              <a:rPr lang="en-US" altLang="en-US" dirty="0"/>
              <a:t>Subgame perfection … [see AGT book on course page]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Mediation, communication, convention, learning, </a:t>
            </a:r>
            <a:r>
              <a:rPr lang="is-IS" altLang="en-US" dirty="0"/>
              <a:t>…</a:t>
            </a:r>
            <a:endParaRPr lang="en-US" altLang="en-US" dirty="0"/>
          </a:p>
          <a:p>
            <a:r>
              <a:rPr lang="en-US" altLang="en-US" dirty="0"/>
              <a:t>Collusions amongst agents not handled well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“No agent wants to deviate on her own”</a:t>
            </a:r>
          </a:p>
          <a:p>
            <a:r>
              <a:rPr lang="en-US" altLang="en-US" dirty="0"/>
              <a:t>Can be disastrous to “partially” play an NE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(More) people may die!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>
                <a:solidFill>
                  <a:schemeClr val="tx2"/>
                </a:solidFill>
              </a:rPr>
              <a:t>Correlated equilibria</a:t>
            </a:r>
            <a:r>
              <a:rPr lang="en-US" altLang="en-US" b="0" dirty="0"/>
              <a:t> – strategies selected by an outsider, but the strategies must be stable (see </a:t>
            </a:r>
            <a:r>
              <a:rPr lang="en-US" altLang="en-US" b="0" dirty="0" err="1"/>
              <a:t>Chp</a:t>
            </a:r>
            <a:r>
              <a:rPr lang="en-US" altLang="en-US" b="0" dirty="0"/>
              <a:t> 2.7 of AGT)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810F02-4279-8348-AB74-D4AEA460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24581" y="6488668"/>
            <a:ext cx="126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TS, AGT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5DC9EB-A4EE-C145-BFE0-BF5134E7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54296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Correlated equilibrium</a:t>
            </a:r>
          </a:p>
        </p:txBody>
      </p:sp>
      <p:sp>
        <p:nvSpPr>
          <p:cNvPr id="3143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dirty="0"/>
              <a:t>Suppose there is a trustworthy mediator who has offered to help out the players in the game</a:t>
            </a:r>
          </a:p>
          <a:p>
            <a:r>
              <a:rPr lang="en-US" altLang="en-US" dirty="0"/>
              <a:t>The mediator chooses a profile of pure strategies, perhaps randomly, then tells each player what her strategy is in the profile (but not what the other players’ strategies are)</a:t>
            </a:r>
          </a:p>
          <a:p>
            <a:r>
              <a:rPr lang="en-US" altLang="en-US" dirty="0"/>
              <a:t>A correlated equilibrium is a distribution over pure-strategy profiles so that every player wants to follow the recommendation of the mediator (if she assumes that the others do so as well)</a:t>
            </a:r>
          </a:p>
          <a:p>
            <a:r>
              <a:rPr lang="en-US" altLang="en-US" dirty="0"/>
              <a:t>Every Nash equilibrium is also a correlated equilibrium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Corresponds to mediator choosing players’ recommendations independently</a:t>
            </a:r>
          </a:p>
          <a:p>
            <a:r>
              <a:rPr lang="en-US" altLang="en-US" dirty="0"/>
              <a:t>… but not vice versa</a:t>
            </a:r>
          </a:p>
          <a:p>
            <a:r>
              <a:rPr lang="en-US" altLang="en-US" dirty="0"/>
              <a:t>(Note: there are more general definitions of correlated equilibrium, but it can be shown that they do not allow you to do anything more than this definition.)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BADB0B-6CEF-AB42-B946-533C4918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43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9569A3-0F96-D043-80DA-EF76C3D31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516057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A764-3015-2C44-B29F-24C4C9596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Correlated Equilibrium for chicken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95395-EFDC-4849-8B77-1C71E6B78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F8484D-D111-2749-9C42-2F985DC829BC}"/>
              </a:ext>
            </a:extLst>
          </p:cNvPr>
          <p:cNvGrpSpPr/>
          <p:nvPr/>
        </p:nvGrpSpPr>
        <p:grpSpPr>
          <a:xfrm>
            <a:off x="1432130" y="1954924"/>
            <a:ext cx="7391247" cy="4317098"/>
            <a:chOff x="2096115" y="914400"/>
            <a:chExt cx="3136484" cy="2003718"/>
          </a:xfrm>
        </p:grpSpPr>
        <p:graphicFrame>
          <p:nvGraphicFramePr>
            <p:cNvPr id="11" name="Group 3">
              <a:extLst>
                <a:ext uri="{FF2B5EF4-FFF2-40B4-BE49-F238E27FC236}">
                  <a16:creationId xmlns:a16="http://schemas.microsoft.com/office/drawing/2014/main" id="{3D40A1E6-6D9F-F44D-A468-7CD9A5EE493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39340008"/>
                </p:ext>
              </p:extLst>
            </p:nvPr>
          </p:nvGraphicFramePr>
          <p:xfrm>
            <a:off x="3087327" y="1351131"/>
            <a:ext cx="2145272" cy="1424380"/>
          </p:xfrm>
          <a:graphic>
            <a:graphicData uri="http://schemas.openxmlformats.org/drawingml/2006/table">
              <a:tbl>
                <a:tblPr/>
                <a:tblGrid>
                  <a:gridCol w="253824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1717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1476241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47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0, 0</a:t>
                        </a:r>
                      </a:p>
                    </a:txBody>
                    <a:tcPr marL="180544" marR="180544" marT="90272" marB="90272" anchor="ctr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47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-1, 1</a:t>
                        </a:r>
                      </a:p>
                    </a:txBody>
                    <a:tcPr marL="180544" marR="180544" marT="90272" marB="90272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592648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47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1, -1</a:t>
                        </a:r>
                      </a:p>
                    </a:txBody>
                    <a:tcPr marL="180544" marR="180544" marT="90272" marB="90272" anchor="ctr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47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-5, -5</a:t>
                        </a:r>
                      </a:p>
                    </a:txBody>
                    <a:tcPr marL="180544" marR="180544" marT="90272" marB="90272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7" name="Text Box 19">
              <a:extLst>
                <a:ext uri="{FF2B5EF4-FFF2-40B4-BE49-F238E27FC236}">
                  <a16:creationId xmlns:a16="http://schemas.microsoft.com/office/drawing/2014/main" id="{AE2374E0-B6DF-DB44-ADEE-4EC706EB93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188" y="1863165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 dirty="0"/>
                <a:t>20%</a:t>
              </a:r>
            </a:p>
          </p:txBody>
        </p:sp>
        <p:sp>
          <p:nvSpPr>
            <p:cNvPr id="8" name="Text Box 20">
              <a:extLst>
                <a:ext uri="{FF2B5EF4-FFF2-40B4-BE49-F238E27FC236}">
                  <a16:creationId xmlns:a16="http://schemas.microsoft.com/office/drawing/2014/main" id="{609E6FAD-E8BD-414E-B391-150D16B5EB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9867" y="261034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 dirty="0"/>
                <a:t>40%</a:t>
              </a:r>
            </a:p>
          </p:txBody>
        </p:sp>
        <p:sp>
          <p:nvSpPr>
            <p:cNvPr id="9" name="Text Box 21">
              <a:extLst>
                <a:ext uri="{FF2B5EF4-FFF2-40B4-BE49-F238E27FC236}">
                  <a16:creationId xmlns:a16="http://schemas.microsoft.com/office/drawing/2014/main" id="{02A1BF34-1401-8A43-AEEF-E164E660F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6686" y="1874350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 dirty="0"/>
                <a:t>40%</a:t>
              </a:r>
            </a:p>
          </p:txBody>
        </p:sp>
        <p:sp>
          <p:nvSpPr>
            <p:cNvPr id="10" name="Text Box 22">
              <a:extLst>
                <a:ext uri="{FF2B5EF4-FFF2-40B4-BE49-F238E27FC236}">
                  <a16:creationId xmlns:a16="http://schemas.microsoft.com/office/drawing/2014/main" id="{92E82AD2-4D19-B840-B986-E45D0C9262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6380" y="2589420"/>
              <a:ext cx="4443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 dirty="0"/>
                <a:t>0%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2ED1BBD-B21F-8241-B01B-8F6B1B2C1222}"/>
                </a:ext>
              </a:extLst>
            </p:cNvPr>
            <p:cNvGrpSpPr/>
            <p:nvPr/>
          </p:nvGrpSpPr>
          <p:grpSpPr>
            <a:xfrm>
              <a:off x="2096115" y="914400"/>
              <a:ext cx="3094191" cy="1893816"/>
              <a:chOff x="2505845" y="2692368"/>
              <a:chExt cx="3094191" cy="1893816"/>
            </a:xfrm>
          </p:grpSpPr>
          <p:sp>
            <p:nvSpPr>
              <p:cNvPr id="13" name="Text Box 14">
                <a:extLst>
                  <a:ext uri="{FF2B5EF4-FFF2-40B4-BE49-F238E27FC236}">
                    <a16:creationId xmlns:a16="http://schemas.microsoft.com/office/drawing/2014/main" id="{A8F2C4C4-3829-3543-83C9-D1D2098FC3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8178" y="3272486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4" name="Text Box 15">
                <a:extLst>
                  <a:ext uri="{FF2B5EF4-FFF2-40B4-BE49-F238E27FC236}">
                    <a16:creationId xmlns:a16="http://schemas.microsoft.com/office/drawing/2014/main" id="{DB471BB0-DA95-C145-A49E-1CFFA55366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1502" y="3909076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sp>
            <p:nvSpPr>
              <p:cNvPr id="15" name="Text Box 16">
                <a:extLst>
                  <a:ext uri="{FF2B5EF4-FFF2-40B4-BE49-F238E27FC236}">
                    <a16:creationId xmlns:a16="http://schemas.microsoft.com/office/drawing/2014/main" id="{AAE36A4F-7F2E-D946-9C47-E8AF79C080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10013" y="2692368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6" name="Text Box 17">
                <a:extLst>
                  <a:ext uri="{FF2B5EF4-FFF2-40B4-BE49-F238E27FC236}">
                    <a16:creationId xmlns:a16="http://schemas.microsoft.com/office/drawing/2014/main" id="{1C0D17D9-6376-D343-B541-271803529E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9960" y="2692368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pic>
            <p:nvPicPr>
              <p:cNvPr id="17" name="Picture 16" descr="MCj03985250000[1]">
                <a:extLst>
                  <a:ext uri="{FF2B5EF4-FFF2-40B4-BE49-F238E27FC236}">
                    <a16:creationId xmlns:a16="http://schemas.microsoft.com/office/drawing/2014/main" id="{E71FA898-5FA7-E14F-86BB-7A0A04F241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5845" y="3683617"/>
                <a:ext cx="587795" cy="327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17" descr="MCj03985230000[1]">
                <a:extLst>
                  <a:ext uri="{FF2B5EF4-FFF2-40B4-BE49-F238E27FC236}">
                    <a16:creationId xmlns:a16="http://schemas.microsoft.com/office/drawing/2014/main" id="{7B57D2EF-FD87-204D-84E2-0EBFB3472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6466" y="2731831"/>
                <a:ext cx="666453" cy="329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343EF4B8-E20B-2844-AB3C-AC5A2D9A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3581872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C.E. </a:t>
            </a:r>
            <a:r>
              <a:rPr lang="en-US" altLang="en-US" dirty="0"/>
              <a:t>for Chicken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Why is this a correlated equilibrium?</a:t>
            </a:r>
          </a:p>
          <a:p>
            <a:endParaRPr lang="en-US" altLang="en-US" dirty="0"/>
          </a:p>
          <a:p>
            <a:r>
              <a:rPr lang="en-US" altLang="en-US" dirty="0"/>
              <a:t>Suppose the mediator tells Row to Dodge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From Row’s perspective, the conditional probability that Col was told to Dodge is </a:t>
            </a:r>
            <a:br>
              <a:rPr lang="en-US" altLang="en-US" b="0" dirty="0"/>
            </a:br>
            <a:r>
              <a:rPr lang="en-US" altLang="en-US" b="0" dirty="0"/>
              <a:t>	20% / (20% + 40%) = 1/3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the expected utility of Dodging is (2/3)*(-1) = -2/3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But the expected utility of Straight is (1/3)*1 + (2/3)*(-5) = -3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Row wants to follow the recommendation</a:t>
            </a:r>
          </a:p>
          <a:p>
            <a:r>
              <a:rPr lang="en-US" altLang="en-US" dirty="0"/>
              <a:t>If Row is told to go Straight, he knows that Col was told to Dodge, so again Row wants to follow the recommendation</a:t>
            </a:r>
          </a:p>
          <a:p>
            <a:r>
              <a:rPr lang="en-US" altLang="en-US" dirty="0"/>
              <a:t>Similar for Col</a:t>
            </a:r>
          </a:p>
          <a:p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4D062F-DB18-194A-9AB8-81FF0CCA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45</a:t>
            </a:fld>
            <a:endParaRPr lang="en-US" altLang="en-US"/>
          </a:p>
        </p:txBody>
      </p:sp>
      <p:grpSp>
        <p:nvGrpSpPr>
          <p:cNvPr id="3" name="Group 2"/>
          <p:cNvGrpSpPr/>
          <p:nvPr/>
        </p:nvGrpSpPr>
        <p:grpSpPr>
          <a:xfrm>
            <a:off x="6412135" y="624575"/>
            <a:ext cx="3537767" cy="1977951"/>
            <a:chOff x="2096115" y="914400"/>
            <a:chExt cx="3537767" cy="1977951"/>
          </a:xfrm>
        </p:grpSpPr>
        <p:sp>
          <p:nvSpPr>
            <p:cNvPr id="39955" name="Text Box 19"/>
            <p:cNvSpPr txBox="1">
              <a:spLocks noChangeArrowheads="1"/>
            </p:cNvSpPr>
            <p:nvPr/>
          </p:nvSpPr>
          <p:spPr bwMode="auto">
            <a:xfrm>
              <a:off x="3456188" y="1863165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20%</a:t>
              </a:r>
            </a:p>
          </p:txBody>
        </p:sp>
        <p:sp>
          <p:nvSpPr>
            <p:cNvPr id="39956" name="Text Box 20"/>
            <p:cNvSpPr txBox="1">
              <a:spLocks noChangeArrowheads="1"/>
            </p:cNvSpPr>
            <p:nvPr/>
          </p:nvSpPr>
          <p:spPr bwMode="auto">
            <a:xfrm>
              <a:off x="3456187" y="255127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7" name="Text Box 21"/>
            <p:cNvSpPr txBox="1">
              <a:spLocks noChangeArrowheads="1"/>
            </p:cNvSpPr>
            <p:nvPr/>
          </p:nvSpPr>
          <p:spPr bwMode="auto">
            <a:xfrm>
              <a:off x="4738553" y="189333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8" name="Text Box 22"/>
            <p:cNvSpPr txBox="1">
              <a:spLocks noChangeArrowheads="1"/>
            </p:cNvSpPr>
            <p:nvPr/>
          </p:nvSpPr>
          <p:spPr bwMode="auto">
            <a:xfrm>
              <a:off x="4788247" y="2555012"/>
              <a:ext cx="4443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0%</a:t>
              </a:r>
            </a:p>
          </p:txBody>
        </p:sp>
        <p:graphicFrame>
          <p:nvGraphicFramePr>
            <p:cNvPr id="13" name="Group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45746178"/>
                </p:ext>
              </p:extLst>
            </p:nvPr>
          </p:nvGraphicFramePr>
          <p:xfrm>
            <a:off x="3158969" y="1494518"/>
            <a:ext cx="2474913" cy="1397833"/>
          </p:xfrm>
          <a:graphic>
            <a:graphicData uri="http://schemas.openxmlformats.org/drawingml/2006/table">
              <a:tbl>
                <a:tblPr/>
                <a:tblGrid>
                  <a:gridCol w="1120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35392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672406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0, 0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-1, 1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72542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1, -1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-5, -5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14" name="Group 13"/>
            <p:cNvGrpSpPr/>
            <p:nvPr/>
          </p:nvGrpSpPr>
          <p:grpSpPr>
            <a:xfrm>
              <a:off x="2096115" y="914400"/>
              <a:ext cx="3094191" cy="1893816"/>
              <a:chOff x="2505845" y="2692368"/>
              <a:chExt cx="3094191" cy="1893816"/>
            </a:xfrm>
          </p:grpSpPr>
          <p:sp>
            <p:nvSpPr>
              <p:cNvPr id="15" name="Text Box 14"/>
              <p:cNvSpPr txBox="1">
                <a:spLocks noChangeArrowheads="1"/>
              </p:cNvSpPr>
              <p:nvPr/>
            </p:nvSpPr>
            <p:spPr bwMode="auto">
              <a:xfrm>
                <a:off x="3088178" y="3272486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6" name="Text Box 15"/>
              <p:cNvSpPr txBox="1">
                <a:spLocks noChangeArrowheads="1"/>
              </p:cNvSpPr>
              <p:nvPr/>
            </p:nvSpPr>
            <p:spPr bwMode="auto">
              <a:xfrm>
                <a:off x="3111502" y="3909076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sp>
            <p:nvSpPr>
              <p:cNvPr id="17" name="Text Box 16"/>
              <p:cNvSpPr txBox="1">
                <a:spLocks noChangeArrowheads="1"/>
              </p:cNvSpPr>
              <p:nvPr/>
            </p:nvSpPr>
            <p:spPr bwMode="auto">
              <a:xfrm>
                <a:off x="3910013" y="2692368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8" name="Text Box 17"/>
              <p:cNvSpPr txBox="1">
                <a:spLocks noChangeArrowheads="1"/>
              </p:cNvSpPr>
              <p:nvPr/>
            </p:nvSpPr>
            <p:spPr bwMode="auto">
              <a:xfrm>
                <a:off x="5089960" y="2692368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pic>
            <p:nvPicPr>
              <p:cNvPr id="19" name="Picture 18" descr="MCj0398525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5845" y="3754583"/>
                <a:ext cx="587795" cy="327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19" descr="MCj03985230000[1]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9657" y="2731831"/>
                <a:ext cx="666453" cy="329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3DDCA0-6674-2043-881C-29D3C88C3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839755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5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compute minimax-optimal strategies in </a:t>
            </a:r>
            <a:r>
              <a:rPr lang="en-US" dirty="0">
                <a:solidFill>
                  <a:srgbClr val="00B050"/>
                </a:solidFill>
              </a:rPr>
              <a:t>PTIME</a:t>
            </a:r>
          </a:p>
          <a:p>
            <a:r>
              <a:rPr lang="en-US" dirty="0"/>
              <a:t>Can compute 2-P zero-sum NE in </a:t>
            </a:r>
            <a:r>
              <a:rPr lang="en-US" dirty="0">
                <a:solidFill>
                  <a:srgbClr val="00B050"/>
                </a:solidFill>
              </a:rPr>
              <a:t>PTIME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(We’ll see this as an example during the convex optimization primer lecture next week.)</a:t>
            </a:r>
          </a:p>
          <a:p>
            <a:r>
              <a:rPr lang="en-US" dirty="0"/>
              <a:t>Can compute correlated equilibria in </a:t>
            </a:r>
            <a:r>
              <a:rPr lang="en-US" dirty="0">
                <a:solidFill>
                  <a:srgbClr val="00B050"/>
                </a:solidFill>
              </a:rPr>
              <a:t>PTIME</a:t>
            </a:r>
          </a:p>
          <a:p>
            <a:r>
              <a:rPr lang="en-US" dirty="0"/>
              <a:t>Unknown if we can compute a 2-P general-sum NE in PTIME: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Known: </a:t>
            </a:r>
            <a:r>
              <a:rPr lang="en-US" b="0" dirty="0">
                <a:solidFill>
                  <a:schemeClr val="tx2"/>
                </a:solidFill>
              </a:rPr>
              <a:t>PPAD-complete</a:t>
            </a:r>
            <a:r>
              <a:rPr lang="en-US" b="0" dirty="0"/>
              <a:t> (weaker than NP-c, and different)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known algorithms require worst-cast exponential time</a:t>
            </a:r>
          </a:p>
          <a:p>
            <a:r>
              <a:rPr lang="en-US" dirty="0"/>
              <a:t>Our first “meaty” lectures will cover security games, which try to find </a:t>
            </a:r>
            <a:r>
              <a:rPr lang="en-US" dirty="0" err="1"/>
              <a:t>Stackelberg</a:t>
            </a:r>
            <a:r>
              <a:rPr lang="en-US" dirty="0"/>
              <a:t> equilibria: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Varying complexity, will discuss during those lectures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0B962-C63F-8748-95CA-8BD0A3BD5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65330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Nash Model Human Behavior?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Game: pick a number (let’s say, integer) in</a:t>
            </a:r>
            <a:br>
              <a:rPr lang="en-US" dirty="0"/>
            </a:br>
            <a:r>
              <a:rPr lang="en-US" dirty="0"/>
              <a:t>		{0, 1, 2, 3, </a:t>
            </a:r>
            <a:r>
              <a:rPr lang="is-IS" dirty="0"/>
              <a:t>…, 98, 99, 100}</a:t>
            </a:r>
          </a:p>
          <a:p>
            <a:r>
              <a:rPr lang="is-IS" dirty="0"/>
              <a:t>Winner: person who picks number that is</a:t>
            </a:r>
            <a:br>
              <a:rPr lang="is-IS" dirty="0"/>
            </a:br>
            <a:r>
              <a:rPr lang="is-IS" dirty="0"/>
              <a:t>	</a:t>
            </a:r>
            <a:r>
              <a:rPr lang="is-IS" dirty="0">
                <a:solidFill>
                  <a:schemeClr val="tx2"/>
                </a:solidFill>
              </a:rPr>
              <a:t>closest to 2/3 of the average of all numbers</a:t>
            </a:r>
          </a:p>
          <a:p>
            <a:r>
              <a:rPr lang="en-US" dirty="0"/>
              <a:t>Example: if the average of all numbers is 54, your best </a:t>
            </a:r>
            <a:br>
              <a:rPr lang="en-US" dirty="0"/>
            </a:br>
            <a:r>
              <a:rPr lang="en-US" dirty="0"/>
              <a:t>answer would be 36 ( = 54 * 2/3) </a:t>
            </a:r>
          </a:p>
          <a:p>
            <a:endParaRPr lang="en-US" dirty="0"/>
          </a:p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FA0CEF-CD45-0846-8B62-26300C958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793" y="4103162"/>
            <a:ext cx="2602120" cy="2602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263F61-F542-AE4C-B4FD-DBF20DE9E911}"/>
              </a:ext>
            </a:extLst>
          </p:cNvPr>
          <p:cNvSpPr txBox="1"/>
          <p:nvPr/>
        </p:nvSpPr>
        <p:spPr>
          <a:xfrm>
            <a:off x="3423340" y="5219556"/>
            <a:ext cx="565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LIVE                             EXPERIMENT!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E079ED9-091D-CD4E-A287-6ABBCC81F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04245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72A1-4B29-274A-AD48-0C81FDD06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17546"/>
            <a:ext cx="7721600" cy="1371600"/>
          </a:xfrm>
        </p:spPr>
        <p:txBody>
          <a:bodyPr/>
          <a:lstStyle/>
          <a:p>
            <a:r>
              <a:rPr lang="en-US" dirty="0"/>
              <a:t>Pause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4C8AA-DF9D-5C45-BDF1-165C7E914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pic>
        <p:nvPicPr>
          <p:cNvPr id="1026" name="Picture 2" descr="Eclipse Wall Clock | Oversized Wall Clock from EQ3">
            <a:extLst>
              <a:ext uri="{FF2B5EF4-FFF2-40B4-BE49-F238E27FC236}">
                <a16:creationId xmlns:a16="http://schemas.microsoft.com/office/drawing/2014/main" id="{67570DF0-9B82-C148-A844-5C559C58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8407" y="206265"/>
            <a:ext cx="6445469" cy="644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FC7CA-F713-EA41-AED3-08B832B4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944138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Nash Model Human Behavior?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the (Nash) equilibrium strategy?</a:t>
            </a:r>
          </a:p>
          <a:p>
            <a:endParaRPr lang="en-US" dirty="0"/>
          </a:p>
          <a:p>
            <a:r>
              <a:rPr lang="en-US" dirty="0"/>
              <a:t>“Level 0” humans: everyone picks randomly?  E[v] = 50, choose 50 * 2/3</a:t>
            </a:r>
          </a:p>
          <a:p>
            <a:r>
              <a:rPr lang="en-US" dirty="0"/>
              <a:t>“Level 1” humans: everyone picks 50 * 2/3, I’ll pick (50 * 2/3) * 2/3</a:t>
            </a:r>
          </a:p>
          <a:p>
            <a:r>
              <a:rPr lang="en-US" dirty="0"/>
              <a:t>“Level 2” humans: I’ll pick ((50 * 2/3) * 2/3) * 2/3 …</a:t>
            </a:r>
          </a:p>
          <a:p>
            <a:r>
              <a:rPr lang="en-US" dirty="0"/>
              <a:t>N.E.: fixed point, “Level infinity”, pick 0 or 1 depending on constraints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13A5D-D39F-BA46-88B0-25D1B0CA5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202212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Deceased-Donor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Online bipartite matching problem: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Set of patients is known (roughly) in advance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Organs arrive and must be dispatched </a:t>
            </a:r>
            <a:r>
              <a:rPr lang="en-US" b="0" dirty="0">
                <a:solidFill>
                  <a:schemeClr val="tx2"/>
                </a:solidFill>
              </a:rPr>
              <a:t>quickly</a:t>
            </a:r>
          </a:p>
          <a:p>
            <a:r>
              <a:rPr lang="en-US" dirty="0"/>
              <a:t>Constraints: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Locality: organs only stay good for 24 hours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Blood type, tissue type, etc.</a:t>
            </a:r>
          </a:p>
          <a:p>
            <a:r>
              <a:rPr lang="en-US" dirty="0"/>
              <a:t>Who gets the organ?  Prioritization based 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QALY maximization?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Quality of match?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Time on the waiting list?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5008" y="4776124"/>
            <a:ext cx="3556000" cy="2081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FBD4D-3DBE-DC49-A0E7-80FB16933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22683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9DB13-E09A-D848-9231-CDFB5CCE4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7392AB-0D8F-2445-A180-D42F866B1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670" y="2432092"/>
            <a:ext cx="5791200" cy="1371600"/>
          </a:xfrm>
        </p:spPr>
        <p:txBody>
          <a:bodyPr/>
          <a:lstStyle/>
          <a:p>
            <a:r>
              <a:rPr lang="en-US" dirty="0"/>
              <a:t>Does Nash Model Human Behavior?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C41D2-944B-C240-BB17-7195A46AD336}"/>
              </a:ext>
            </a:extLst>
          </p:cNvPr>
          <p:cNvSpPr txBox="1"/>
          <p:nvPr/>
        </p:nvSpPr>
        <p:spPr>
          <a:xfrm>
            <a:off x="4320209" y="4187687"/>
            <a:ext cx="319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guesses on behavior …?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A52B76-BC3C-254F-8EF2-11F80FEE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9057479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1" y="889001"/>
            <a:ext cx="8952271" cy="4955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6488668"/>
            <a:ext cx="135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NY Times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769A99-A7D6-894F-84F7-90476A80A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383247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637413"/>
            <a:ext cx="8989454" cy="350874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Next class:</a:t>
            </a:r>
            <a:br>
              <a:rPr lang="en-US" dirty="0"/>
            </a:br>
            <a:r>
              <a:rPr lang="en-US" dirty="0"/>
              <a:t>Mechanism Design Primer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3184" y="2977118"/>
            <a:ext cx="1531088" cy="12410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DBECED-7C2A-B84A-A9F0-0BD5C0644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3" descr="C:\Users\Spook\AppData\Local\Microsoft\Windows\Temporary Internet Files\Content.IE5\UPY6UNEP\MC900432626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0766" y="1546191"/>
            <a:ext cx="927333" cy="92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4" descr="C:\Users\Spook\AppData\Local\Microsoft\Windows\Temporary Internet Files\Content.IE5\PWXEIAO0\MC900434894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6902" y="1373855"/>
            <a:ext cx="1092852" cy="122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5" descr="C:\Users\Spook\AppData\Local\Microsoft\Windows\Temporary Internet Files\Content.IE5\UPY6UNEP\MC90043488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9702" y="4317942"/>
            <a:ext cx="1229458" cy="122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6" descr="C:\Users\Spook\AppData\Local\Microsoft\Windows\Temporary Internet Files\Content.IE5\LYL31RR7\MC900434875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0296" y="4235968"/>
            <a:ext cx="1229458" cy="122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4540508" y="2473523"/>
            <a:ext cx="2709789" cy="184442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499520" y="2473523"/>
            <a:ext cx="2750776" cy="1885406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4799160" y="4932671"/>
            <a:ext cx="2451136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886202" y="4727813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04228" y="4727813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745444" y="2022588"/>
            <a:ext cx="2504853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857090" y="1817730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75116" y="1817730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72214" y="2596485"/>
            <a:ext cx="738664" cy="163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Donors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61134" y="2473524"/>
            <a:ext cx="738664" cy="18444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Patients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28006" y="1066177"/>
            <a:ext cx="131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Wife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23744" y="1064202"/>
            <a:ext cx="161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Husband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28006" y="5598593"/>
            <a:ext cx="131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Brother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55441" y="5599277"/>
            <a:ext cx="161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Brother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124200" y="605245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(2- and 3-cycles, all surgeries performed simultaneously)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38200" y="-11383"/>
            <a:ext cx="10515600" cy="886488"/>
          </a:xfrm>
        </p:spPr>
        <p:txBody>
          <a:bodyPr/>
          <a:lstStyle/>
          <a:p>
            <a:pPr algn="ctr"/>
            <a:r>
              <a:rPr lang="en-US" dirty="0"/>
              <a:t>Example: Kidney exchange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6793970" y="1567653"/>
            <a:ext cx="1268186" cy="3656158"/>
            <a:chOff x="7284000" y="1388495"/>
            <a:chExt cx="1268186" cy="3656158"/>
          </a:xfrm>
        </p:grpSpPr>
        <p:sp>
          <p:nvSpPr>
            <p:cNvPr id="27" name="Oval 26"/>
            <p:cNvSpPr/>
            <p:nvPr/>
          </p:nvSpPr>
          <p:spPr>
            <a:xfrm>
              <a:off x="7284000" y="1388495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1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7284000" y="3776467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2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30" name="Straight Arrow Connector 29"/>
            <p:cNvCxnSpPr>
              <a:stCxn id="27" idx="3"/>
              <a:endCxn id="28" idx="7"/>
            </p:cNvCxnSpPr>
            <p:nvPr/>
          </p:nvCxnSpPr>
          <p:spPr>
            <a:xfrm>
              <a:off x="7469722" y="2470959"/>
              <a:ext cx="896742" cy="14912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8" idx="1"/>
              <a:endCxn id="27" idx="5"/>
            </p:cNvCxnSpPr>
            <p:nvPr/>
          </p:nvCxnSpPr>
          <p:spPr>
            <a:xfrm flipV="1">
              <a:off x="7469722" y="2470959"/>
              <a:ext cx="896742" cy="14912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D4D19D4-F41D-524E-8A45-298FE5ABB59F}"/>
              </a:ext>
            </a:extLst>
          </p:cNvPr>
          <p:cNvGrpSpPr/>
          <p:nvPr/>
        </p:nvGrpSpPr>
        <p:grpSpPr>
          <a:xfrm>
            <a:off x="9046687" y="1571991"/>
            <a:ext cx="2941206" cy="3656158"/>
            <a:chOff x="9046687" y="1571991"/>
            <a:chExt cx="2941206" cy="365615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F361055-FEF3-C64B-B9E2-038FC0515C3D}"/>
                </a:ext>
              </a:extLst>
            </p:cNvPr>
            <p:cNvGrpSpPr/>
            <p:nvPr/>
          </p:nvGrpSpPr>
          <p:grpSpPr>
            <a:xfrm>
              <a:off x="9046687" y="1571991"/>
              <a:ext cx="1268186" cy="3656158"/>
              <a:chOff x="7284000" y="1388495"/>
              <a:chExt cx="1268186" cy="3656158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BA6322A-7B72-3841-8A7A-9D4F58DEF1E9}"/>
                  </a:ext>
                </a:extLst>
              </p:cNvPr>
              <p:cNvSpPr/>
              <p:nvPr/>
            </p:nvSpPr>
            <p:spPr>
              <a:xfrm>
                <a:off x="7284000" y="1388495"/>
                <a:ext cx="1268186" cy="12681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>
                      <a:lumMod val="20000"/>
                      <a:lumOff val="80000"/>
                    </a:schemeClr>
                  </a:gs>
                  <a:gs pos="49000">
                    <a:schemeClr val="tx2">
                      <a:lumMod val="20000"/>
                      <a:lumOff val="80000"/>
                    </a:schemeClr>
                  </a:gs>
                  <a:gs pos="50000">
                    <a:srgbClr val="BEC8E1"/>
                  </a:gs>
                  <a:gs pos="50000">
                    <a:schemeClr val="accent3"/>
                  </a:gs>
                  <a:gs pos="100000">
                    <a:schemeClr val="accent3"/>
                  </a:gs>
                </a:gsLst>
                <a:lin ang="10800000" scaled="0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D</a:t>
                </a:r>
                <a:r>
                  <a:rPr lang="en-US" sz="3200" baseline="-25000" dirty="0">
                    <a:solidFill>
                      <a:schemeClr val="bg1"/>
                    </a:solidFill>
                  </a:rPr>
                  <a:t>3</a:t>
                </a:r>
                <a:r>
                  <a:rPr lang="en-US" sz="3200" dirty="0"/>
                  <a:t> </a:t>
                </a:r>
                <a:r>
                  <a:rPr lang="en-US" sz="3200" dirty="0">
                    <a:solidFill>
                      <a:schemeClr val="tx1"/>
                    </a:solidFill>
                  </a:rPr>
                  <a:t>P</a:t>
                </a:r>
                <a:r>
                  <a:rPr lang="en-US" sz="3200" baseline="-250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062274F9-A306-794E-9B32-89BF9B7735DB}"/>
                  </a:ext>
                </a:extLst>
              </p:cNvPr>
              <p:cNvSpPr/>
              <p:nvPr/>
            </p:nvSpPr>
            <p:spPr>
              <a:xfrm>
                <a:off x="7284000" y="3776467"/>
                <a:ext cx="1268186" cy="12681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>
                      <a:lumMod val="20000"/>
                      <a:lumOff val="80000"/>
                    </a:schemeClr>
                  </a:gs>
                  <a:gs pos="49000">
                    <a:schemeClr val="tx2">
                      <a:lumMod val="20000"/>
                      <a:lumOff val="80000"/>
                    </a:schemeClr>
                  </a:gs>
                  <a:gs pos="50000">
                    <a:srgbClr val="BEC8E1"/>
                  </a:gs>
                  <a:gs pos="50000">
                    <a:schemeClr val="accent3"/>
                  </a:gs>
                  <a:gs pos="100000">
                    <a:schemeClr val="accent3"/>
                  </a:gs>
                </a:gsLst>
                <a:lin ang="10800000" scaled="0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D</a:t>
                </a:r>
                <a:r>
                  <a:rPr lang="en-US" sz="3200" baseline="-25000" dirty="0">
                    <a:solidFill>
                      <a:schemeClr val="bg1"/>
                    </a:solidFill>
                  </a:rPr>
                  <a:t>4</a:t>
                </a:r>
                <a:r>
                  <a:rPr lang="en-US" sz="3200" dirty="0"/>
                  <a:t> </a:t>
                </a:r>
                <a:r>
                  <a:rPr lang="en-US" sz="3200" dirty="0">
                    <a:solidFill>
                      <a:schemeClr val="tx1"/>
                    </a:solidFill>
                  </a:rPr>
                  <a:t>P</a:t>
                </a:r>
                <a:r>
                  <a:rPr lang="en-US" sz="3200" baseline="-250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AD8C84F-6B23-614B-BC39-49E0ABE646E0}"/>
                </a:ext>
              </a:extLst>
            </p:cNvPr>
            <p:cNvSpPr/>
            <p:nvPr/>
          </p:nvSpPr>
          <p:spPr>
            <a:xfrm>
              <a:off x="10719707" y="2687439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5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49FC671D-5E58-BA44-82CF-BF4BC1B70E3B}"/>
                </a:ext>
              </a:extLst>
            </p:cNvPr>
            <p:cNvCxnSpPr>
              <a:stCxn id="49" idx="3"/>
              <a:endCxn id="52" idx="5"/>
            </p:cNvCxnSpPr>
            <p:nvPr/>
          </p:nvCxnSpPr>
          <p:spPr>
            <a:xfrm rot="5400000" flipH="1" flipV="1">
              <a:off x="9881028" y="3121284"/>
              <a:ext cx="1272524" cy="2569762"/>
            </a:xfrm>
            <a:prstGeom prst="bentConnector3">
              <a:avLst>
                <a:gd name="adj1" fmla="val -32559"/>
              </a:avLst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952AD1F4-FAEC-9A4B-894F-CA5E7A7F3862}"/>
                </a:ext>
              </a:extLst>
            </p:cNvPr>
            <p:cNvCxnSpPr>
              <a:stCxn id="48" idx="3"/>
              <a:endCxn id="49" idx="7"/>
            </p:cNvCxnSpPr>
            <p:nvPr/>
          </p:nvCxnSpPr>
          <p:spPr>
            <a:xfrm rot="16200000" flipH="1">
              <a:off x="8935165" y="2951699"/>
              <a:ext cx="1491230" cy="89674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E7887199-D68C-6C45-ADF4-18186C49A754}"/>
                </a:ext>
              </a:extLst>
            </p:cNvPr>
            <p:cNvCxnSpPr>
              <a:stCxn id="52" idx="1"/>
              <a:endCxn id="48" idx="6"/>
            </p:cNvCxnSpPr>
            <p:nvPr/>
          </p:nvCxnSpPr>
          <p:spPr>
            <a:xfrm rot="16200000" flipV="1">
              <a:off x="10276613" y="2244345"/>
              <a:ext cx="667077" cy="590556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80A631-4693-DC46-808C-DA0BBF7D7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A987-4590-DC4F-9A6F-C9B69AADF4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-0.24023 4.07407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18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4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4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5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5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5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5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5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6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Non-directed donors &amp; chains</a:t>
            </a:r>
          </a:p>
        </p:txBody>
      </p:sp>
      <p:sp>
        <p:nvSpPr>
          <p:cNvPr id="7" name="Content Placeholder 30"/>
          <p:cNvSpPr>
            <a:spLocks noGrp="1"/>
          </p:cNvSpPr>
          <p:nvPr>
            <p:ph idx="1"/>
          </p:nvPr>
        </p:nvSpPr>
        <p:spPr>
          <a:xfrm>
            <a:off x="838200" y="4965601"/>
            <a:ext cx="10515600" cy="13906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Not executed simultaneously, so no length cap based on </a:t>
            </a:r>
            <a:r>
              <a:rPr lang="en-US" b="1" dirty="0"/>
              <a:t>logistic</a:t>
            </a:r>
            <a:r>
              <a:rPr lang="en-US" dirty="0"/>
              <a:t> concerns </a:t>
            </a:r>
            <a:r>
              <a:rPr lang="is-IS" dirty="0"/>
              <a:t>…</a:t>
            </a:r>
          </a:p>
          <a:p>
            <a:pPr marL="0" indent="0">
              <a:buNone/>
            </a:pPr>
            <a:r>
              <a:rPr lang="is-IS" dirty="0"/>
              <a:t>… but in practice edges fail &amp; chains execute over many years, so some finite cap is used while </a:t>
            </a:r>
            <a:r>
              <a:rPr lang="is-IS" b="1" dirty="0"/>
              <a:t>planning</a:t>
            </a:r>
            <a:r>
              <a:rPr lang="is-IS" dirty="0"/>
              <a:t> a single match run.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16872" y="1981200"/>
            <a:ext cx="990600" cy="9906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NDD</a:t>
            </a:r>
          </a:p>
        </p:txBody>
      </p:sp>
      <p:sp>
        <p:nvSpPr>
          <p:cNvPr id="9" name="Oval 8"/>
          <p:cNvSpPr/>
          <p:nvPr/>
        </p:nvSpPr>
        <p:spPr>
          <a:xfrm>
            <a:off x="2245672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0" name="Oval 9"/>
          <p:cNvSpPr/>
          <p:nvPr/>
        </p:nvSpPr>
        <p:spPr>
          <a:xfrm>
            <a:off x="2245672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cxnSp>
        <p:nvCxnSpPr>
          <p:cNvPr id="11" name="Straight Connector 10"/>
          <p:cNvCxnSpPr>
            <a:stCxn id="9" idx="0"/>
            <a:endCxn id="10" idx="4"/>
          </p:cNvCxnSpPr>
          <p:nvPr/>
        </p:nvCxnSpPr>
        <p:spPr>
          <a:xfrm flipV="1">
            <a:off x="2740972" y="2971800"/>
            <a:ext cx="0" cy="5334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5"/>
            <a:endCxn id="9" idx="1"/>
          </p:cNvCxnSpPr>
          <p:nvPr/>
        </p:nvCxnSpPr>
        <p:spPr>
          <a:xfrm>
            <a:off x="1262402" y="2826730"/>
            <a:ext cx="1128340" cy="82354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074472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14" name="Oval 13"/>
          <p:cNvSpPr/>
          <p:nvPr/>
        </p:nvSpPr>
        <p:spPr>
          <a:xfrm>
            <a:off x="4074472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D2</a:t>
            </a:r>
          </a:p>
        </p:txBody>
      </p:sp>
      <p:cxnSp>
        <p:nvCxnSpPr>
          <p:cNvPr id="15" name="Straight Connector 14"/>
          <p:cNvCxnSpPr>
            <a:stCxn id="13" idx="0"/>
            <a:endCxn id="14" idx="4"/>
          </p:cNvCxnSpPr>
          <p:nvPr/>
        </p:nvCxnSpPr>
        <p:spPr>
          <a:xfrm flipV="1">
            <a:off x="4569772" y="2971800"/>
            <a:ext cx="0" cy="5334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903272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17" name="Oval 16"/>
          <p:cNvSpPr/>
          <p:nvPr/>
        </p:nvSpPr>
        <p:spPr>
          <a:xfrm>
            <a:off x="5903272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D3</a:t>
            </a:r>
          </a:p>
        </p:txBody>
      </p:sp>
      <p:cxnSp>
        <p:nvCxnSpPr>
          <p:cNvPr id="18" name="Straight Connector 17"/>
          <p:cNvCxnSpPr>
            <a:stCxn id="16" idx="0"/>
            <a:endCxn id="17" idx="4"/>
          </p:cNvCxnSpPr>
          <p:nvPr/>
        </p:nvCxnSpPr>
        <p:spPr>
          <a:xfrm flipV="1">
            <a:off x="6398572" y="2971800"/>
            <a:ext cx="0" cy="5334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5"/>
            <a:endCxn id="13" idx="1"/>
          </p:cNvCxnSpPr>
          <p:nvPr/>
        </p:nvCxnSpPr>
        <p:spPr>
          <a:xfrm>
            <a:off x="3091202" y="2826730"/>
            <a:ext cx="1128340" cy="82354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5"/>
            <a:endCxn id="16" idx="1"/>
          </p:cNvCxnSpPr>
          <p:nvPr/>
        </p:nvCxnSpPr>
        <p:spPr>
          <a:xfrm>
            <a:off x="4920002" y="2826730"/>
            <a:ext cx="1128340" cy="82354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5"/>
          </p:cNvCxnSpPr>
          <p:nvPr/>
        </p:nvCxnSpPr>
        <p:spPr>
          <a:xfrm>
            <a:off x="6748802" y="2826730"/>
            <a:ext cx="1197210" cy="81621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84472" y="2930604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3"/>
                </a:solidFill>
              </a:rPr>
              <a:t>…</a:t>
            </a:r>
          </a:p>
        </p:txBody>
      </p:sp>
      <p:sp>
        <p:nvSpPr>
          <p:cNvPr id="5" name="Oval Callout 4"/>
          <p:cNvSpPr/>
          <p:nvPr/>
        </p:nvSpPr>
        <p:spPr>
          <a:xfrm flipV="1">
            <a:off x="303517" y="3149527"/>
            <a:ext cx="1567543" cy="889073"/>
          </a:xfrm>
          <a:prstGeom prst="wedgeEllipseCallout">
            <a:avLst>
              <a:gd name="adj1" fmla="val -17361"/>
              <a:gd name="adj2" fmla="val 6494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35893" y="3252460"/>
            <a:ext cx="1454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Pay it forward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56701" y="1170801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[Rees et al. 2009]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371B741-9CA8-CF41-879A-C9B5BEA461B3}"/>
              </a:ext>
            </a:extLst>
          </p:cNvPr>
          <p:cNvGrpSpPr/>
          <p:nvPr/>
        </p:nvGrpSpPr>
        <p:grpSpPr>
          <a:xfrm>
            <a:off x="8781854" y="136860"/>
            <a:ext cx="3198455" cy="2933552"/>
            <a:chOff x="8427428" y="-4141"/>
            <a:chExt cx="3198455" cy="293355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55C0100-792D-FD41-9EA2-6FB684A1A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7428" y="362341"/>
              <a:ext cx="3183364" cy="225893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CCA33C5-8712-9042-B90C-D537232A4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7429" y="2629747"/>
              <a:ext cx="3198454" cy="29966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C31A259-8BFC-A141-9A29-DD3D4AE19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1809" y="-4141"/>
              <a:ext cx="2389694" cy="349603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A5C66FD8-9E32-5542-8279-DE540E1D75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9482" y="3160364"/>
            <a:ext cx="2743200" cy="17765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20699-3D70-6646-877D-C4205667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A987-4590-DC4F-9A6F-C9B69AADF4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0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  <p:bldP spid="10" grpId="0" animBg="1"/>
      <p:bldP spid="13" grpId="0" animBg="1"/>
      <p:bldP spid="14" grpId="0" animBg="1"/>
      <p:bldP spid="16" grpId="0" animBg="1"/>
      <p:bldP spid="17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3192"/>
            <a:ext cx="10515600" cy="1325563"/>
          </a:xfrm>
        </p:spPr>
        <p:txBody>
          <a:bodyPr/>
          <a:lstStyle/>
          <a:p>
            <a:r>
              <a:rPr lang="en-US" dirty="0"/>
              <a:t>The clearing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4692215"/>
            <a:ext cx="10515599" cy="15988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standard clearing problem is to find the “best” disjoint set of cycles of length at most L, and chains</a:t>
            </a:r>
          </a:p>
          <a:p>
            <a:pPr lvl="1"/>
            <a:r>
              <a:rPr lang="en-US" dirty="0"/>
              <a:t>Typically, 2 ≤ L ≤ 5 for kidneys (e.g., L=3 at UNOS)</a:t>
            </a:r>
          </a:p>
          <a:p>
            <a:pPr lvl="1"/>
            <a:r>
              <a:rPr lang="en-US" dirty="0"/>
              <a:t>NP-hard (for L&gt;2) in theory, </a:t>
            </a:r>
            <a:r>
              <a:rPr lang="en-US" b="1" dirty="0">
                <a:solidFill>
                  <a:schemeClr val="accent3"/>
                </a:solidFill>
              </a:rPr>
              <a:t>really hard </a:t>
            </a:r>
            <a:r>
              <a:rPr lang="en-US" dirty="0"/>
              <a:t>in practice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pic>
        <p:nvPicPr>
          <p:cNvPr id="11" name="Picture 10" descr="Screen Shot 2015-12-03 at 11.59.0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4792" y="1356335"/>
            <a:ext cx="7622415" cy="3134023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6" name="TextBox 5"/>
          <p:cNvSpPr txBox="1"/>
          <p:nvPr/>
        </p:nvSpPr>
        <p:spPr>
          <a:xfrm>
            <a:off x="1291620" y="6102696"/>
            <a:ext cx="2411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[Abraham et al. 07, Biro et al. 09]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51220" y="5410199"/>
            <a:ext cx="3281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[Abraham et al. 07, Constantino et al. 13, </a:t>
            </a:r>
            <a:r>
              <a:rPr lang="en-US" sz="1200" dirty="0" err="1"/>
              <a:t>Glorie</a:t>
            </a:r>
            <a:r>
              <a:rPr lang="en-US" sz="1200" dirty="0"/>
              <a:t> et al. 14, </a:t>
            </a:r>
            <a:r>
              <a:rPr lang="en-US" sz="1200" dirty="0" err="1"/>
              <a:t>Klimentova</a:t>
            </a:r>
            <a:r>
              <a:rPr lang="en-US" sz="1200" dirty="0"/>
              <a:t> et al. 14, Anderson et al. 15, </a:t>
            </a:r>
            <a:r>
              <a:rPr lang="en-US" sz="1200" dirty="0" err="1"/>
              <a:t>Manlove</a:t>
            </a:r>
            <a:r>
              <a:rPr lang="en-US" sz="1200" dirty="0"/>
              <a:t> &amp; O’Malley 15, </a:t>
            </a:r>
            <a:r>
              <a:rPr lang="en-US" sz="1200" dirty="0" err="1"/>
              <a:t>Plaut</a:t>
            </a:r>
            <a:r>
              <a:rPr lang="en-US" sz="1200" dirty="0"/>
              <a:t> et al. 16, Dick</a:t>
            </a:r>
            <a:r>
              <a:rPr lang="is-IS" sz="1200" dirty="0"/>
              <a:t>erson et al. 16, Mak-Hau 17, McElfresh et al. 19, ...</a:t>
            </a:r>
            <a:r>
              <a:rPr lang="en-US" sz="1200" dirty="0"/>
              <a:t>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8ABA8-4BF3-4B49-B4C0-DB94EBFA1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A987-4590-DC4F-9A6F-C9B69AADF4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7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362146" cy="37553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DE4E2F-0508-FB40-A528-B4E752EA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1" y="762000"/>
            <a:ext cx="2771672" cy="3230578"/>
          </a:xfrm>
        </p:spPr>
        <p:txBody>
          <a:bodyPr>
            <a:normAutofit/>
          </a:bodyPr>
          <a:lstStyle/>
          <a:p>
            <a:r>
              <a:rPr lang="en-US" sz="4200" dirty="0">
                <a:solidFill>
                  <a:srgbClr val="FFFFFF"/>
                </a:solidFill>
              </a:rPr>
              <a:t>Lots of moving parts &amp; competing wants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A9DF29-C038-40AA-A00E-419219462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8503" y="450222"/>
            <a:ext cx="3473218" cy="37553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1BBD3B-0EAE-4028-80C3-B13943709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8092" y="4376732"/>
            <a:ext cx="3473217" cy="2020757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5609" y="445459"/>
            <a:ext cx="4084983" cy="595717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CC4153-3F0D-4F4C-8F12-E8FC3FA40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381877"/>
            <a:ext cx="3362146" cy="2025711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33C1E52-62E8-834B-B6DE-DA021475718B}"/>
              </a:ext>
            </a:extLst>
          </p:cNvPr>
          <p:cNvGrpSpPr/>
          <p:nvPr/>
        </p:nvGrpSpPr>
        <p:grpSpPr>
          <a:xfrm>
            <a:off x="638108" y="4497220"/>
            <a:ext cx="3044858" cy="887017"/>
            <a:chOff x="638108" y="4497220"/>
            <a:chExt cx="3044858" cy="887017"/>
          </a:xfrm>
        </p:grpSpPr>
        <p:pic>
          <p:nvPicPr>
            <p:cNvPr id="8" name="Picture 7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83AFA655-E2B1-074A-AECE-8E77A471A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86267" y="5174700"/>
              <a:ext cx="1496699" cy="209537"/>
            </a:xfrm>
            <a:prstGeom prst="rect">
              <a:avLst/>
            </a:prstGeom>
          </p:spPr>
        </p:pic>
        <p:pic>
          <p:nvPicPr>
            <p:cNvPr id="6" name="Content Placeholder 5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667D24B7-54FC-9B48-9E7A-CF143C259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8108" y="4497220"/>
              <a:ext cx="3044858" cy="677480"/>
            </a:xfrm>
            <a:prstGeom prst="rect">
              <a:avLst/>
            </a:prstGeom>
          </p:spPr>
        </p:pic>
      </p:grp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7385CD5D-89E6-E74D-9ED8-8DE6BEB18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107" y="5440575"/>
            <a:ext cx="3044857" cy="619517"/>
          </a:xfr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B49ADFD0-E535-534A-8025-257DE3A404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7780" y="6060154"/>
            <a:ext cx="1434842" cy="2252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C97AE78-9E81-934D-8730-B3D574598C60}"/>
              </a:ext>
            </a:extLst>
          </p:cNvPr>
          <p:cNvSpPr/>
          <p:nvPr/>
        </p:nvSpPr>
        <p:spPr>
          <a:xfrm>
            <a:off x="7821744" y="608524"/>
            <a:ext cx="3709516" cy="3214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Concerns of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fairness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Socio-economic status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Geographic location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Access to information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Health characteristics (e.g., blood type, HLA)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Having had children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00F955-2317-124B-A27A-B72854C518BA}"/>
              </a:ext>
            </a:extLst>
          </p:cNvPr>
          <p:cNvSpPr/>
          <p:nvPr/>
        </p:nvSpPr>
        <p:spPr>
          <a:xfrm>
            <a:off x="4180260" y="628048"/>
            <a:ext cx="328104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Distribution drift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Supply &amp; demand shifts: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Demographic (aging population, racial shift)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Obesity, alcohol,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Shocks to the system: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30% living donation drop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21% deceased donation drop – COVID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F74385-4205-604A-93A7-E12F6CC21E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7800" y="3988366"/>
            <a:ext cx="2260600" cy="21844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CDEF675-9D8B-4249-9FBA-7FEB611201C2}"/>
              </a:ext>
            </a:extLst>
          </p:cNvPr>
          <p:cNvGrpSpPr/>
          <p:nvPr/>
        </p:nvGrpSpPr>
        <p:grpSpPr>
          <a:xfrm>
            <a:off x="6406006" y="3593599"/>
            <a:ext cx="1024948" cy="580295"/>
            <a:chOff x="6486717" y="3114484"/>
            <a:chExt cx="1024948" cy="58029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D6BEE8FC-646C-EC4E-BFBD-49A19F922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8661" y="3114484"/>
              <a:ext cx="861060" cy="430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1F1550-E99B-4E44-BFF6-DBF7FFADF90D}"/>
                </a:ext>
              </a:extLst>
            </p:cNvPr>
            <p:cNvSpPr txBox="1"/>
            <p:nvPr/>
          </p:nvSpPr>
          <p:spPr>
            <a:xfrm>
              <a:off x="6486717" y="3510113"/>
              <a:ext cx="102494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[</a:t>
              </a:r>
              <a:r>
                <a:rPr kumimoji="0" lang="en-US" sz="6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ChronicleHerald</a:t>
              </a:r>
              <a:r>
                <a:rPr kumimoji="0" lang="en-US" sz="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, 2021]</a:t>
              </a:r>
            </a:p>
          </p:txBody>
        </p:sp>
      </p:grp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E62892F-1C52-5E48-AD62-97DB9BBF8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B976A8-A254-A54E-93E3-62F6857992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E91341-CCB1-F44F-BADE-E63862B1D4B3}"/>
              </a:ext>
            </a:extLst>
          </p:cNvPr>
          <p:cNvSpPr/>
          <p:nvPr/>
        </p:nvSpPr>
        <p:spPr>
          <a:xfrm>
            <a:off x="4180259" y="4466628"/>
            <a:ext cx="328104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Legal landscape, social norms, international exchange, money, insurance, NP-hardness, noisy data, incentive problems, dynamics, competition, 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09096A-E39B-9748-9992-2AAB66A5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380043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20" grpId="0" uiExpand="1" build="p"/>
      <p:bldP spid="31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9802</TotalTime>
  <Words>4625</Words>
  <Application>Microsoft Macintosh PowerPoint</Application>
  <PresentationFormat>Widescreen</PresentationFormat>
  <Paragraphs>690</Paragraphs>
  <Slides>52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Arial Black</vt:lpstr>
      <vt:lpstr>Calibri</vt:lpstr>
      <vt:lpstr>MT Extra</vt:lpstr>
      <vt:lpstr>Essential</vt:lpstr>
      <vt:lpstr>1_Office Theme</vt:lpstr>
      <vt:lpstr>Mechanism Design</vt:lpstr>
      <vt:lpstr>Announcements</vt:lpstr>
      <vt:lpstr>PowerPoint Presentation</vt:lpstr>
      <vt:lpstr>Example: Kidney transplantation</vt:lpstr>
      <vt:lpstr>Example: Deceased-Donor Allocation</vt:lpstr>
      <vt:lpstr>Example: Kidney exchange</vt:lpstr>
      <vt:lpstr>Non-directed donors &amp; chains</vt:lpstr>
      <vt:lpstr>The clearing problem</vt:lpstr>
      <vt:lpstr>Lots of moving parts &amp; competing wants</vt:lpstr>
      <vt:lpstr>Example: Kidney Exchange</vt:lpstr>
      <vt:lpstr>Techniques we’ll use (Next three lectures will cover these,  In the context of Mechanism Design)</vt:lpstr>
      <vt:lpstr>Combinatorial Optimization</vt:lpstr>
      <vt:lpstr>C.O. for Kidney Exchange: The Edge formulation</vt:lpstr>
      <vt:lpstr>C.O. For Kidney Exchange: The Cycle Formulation</vt:lpstr>
      <vt:lpstr>C.O. For Kidney Exchange: Comparison</vt:lpstr>
      <vt:lpstr>Game Theory &amp; Mechanism Design</vt:lpstr>
      <vt:lpstr>Machine learning</vt:lpstr>
      <vt:lpstr>Random Graph Theory</vt:lpstr>
      <vt:lpstr>Next This class: Game Theory Primer</vt:lpstr>
      <vt:lpstr>What is game theory?</vt:lpstr>
      <vt:lpstr>What is “Utility” …?</vt:lpstr>
      <vt:lpstr>How do we measure “Utility” …?</vt:lpstr>
      <vt:lpstr>Risk attitudes</vt:lpstr>
      <vt:lpstr>Risk Attitudes – Expected Value</vt:lpstr>
      <vt:lpstr>Decreasing marginal utility</vt:lpstr>
      <vt:lpstr>Maximizing expected utility</vt:lpstr>
      <vt:lpstr>risk attitudes Assuming expected utility maximizIng</vt:lpstr>
      <vt:lpstr>Strategies &amp; Utility</vt:lpstr>
      <vt:lpstr>Nature</vt:lpstr>
      <vt:lpstr>Game Representations</vt:lpstr>
      <vt:lpstr>Game representations</vt:lpstr>
      <vt:lpstr>Seinfeld’s Rock-Paper-Scissors</vt:lpstr>
      <vt:lpstr>Dominance</vt:lpstr>
      <vt:lpstr>Mixed strategies &amp; Dominance</vt:lpstr>
      <vt:lpstr>Best-response strategies</vt:lpstr>
      <vt:lpstr>Dominant strategy equilibriA (DSE)</vt:lpstr>
      <vt:lpstr>Zero-Sum Games (2-P)</vt:lpstr>
      <vt:lpstr>General-sum games (2-P)</vt:lpstr>
      <vt:lpstr>General-Sum Games: Nash Equilibria (2-P)</vt:lpstr>
      <vt:lpstr>Example: Chicken</vt:lpstr>
      <vt:lpstr>Chicken</vt:lpstr>
      <vt:lpstr>Criticisms of Nash equilibrium</vt:lpstr>
      <vt:lpstr>Correlated equilibrium</vt:lpstr>
      <vt:lpstr>Example: Correlated Equilibrium for chicken</vt:lpstr>
      <vt:lpstr>C.E. for Chicken</vt:lpstr>
      <vt:lpstr>Complexity</vt:lpstr>
      <vt:lpstr>Does Nash Model Human Behavior?</vt:lpstr>
      <vt:lpstr>Pause …</vt:lpstr>
      <vt:lpstr>Does Nash Model Human Behavior?</vt:lpstr>
      <vt:lpstr>Does Nash Model Human Behavior?</vt:lpstr>
      <vt:lpstr>PowerPoint Presentation</vt:lpstr>
      <vt:lpstr>Next class: Mechanism Design Primer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879</cp:revision>
  <cp:lastPrinted>2018-01-29T22:42:54Z</cp:lastPrinted>
  <dcterms:created xsi:type="dcterms:W3CDTF">2013-03-05T15:39:19Z</dcterms:created>
  <dcterms:modified xsi:type="dcterms:W3CDTF">2022-01-26T00:53:15Z</dcterms:modified>
</cp:coreProperties>
</file>